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75" r:id="rId3"/>
    <p:sldId id="315" r:id="rId4"/>
    <p:sldId id="299" r:id="rId5"/>
    <p:sldId id="328" r:id="rId6"/>
    <p:sldId id="323" r:id="rId7"/>
    <p:sldId id="329" r:id="rId8"/>
    <p:sldId id="330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24" r:id="rId17"/>
    <p:sldId id="331" r:id="rId18"/>
    <p:sldId id="325" r:id="rId19"/>
    <p:sldId id="332" r:id="rId20"/>
    <p:sldId id="341" r:id="rId21"/>
    <p:sldId id="342" r:id="rId22"/>
    <p:sldId id="344" r:id="rId23"/>
    <p:sldId id="343" r:id="rId24"/>
    <p:sldId id="346" r:id="rId25"/>
    <p:sldId id="347" r:id="rId26"/>
    <p:sldId id="345" r:id="rId27"/>
    <p:sldId id="348" r:id="rId28"/>
    <p:sldId id="326" r:id="rId29"/>
    <p:sldId id="333" r:id="rId30"/>
    <p:sldId id="322" r:id="rId31"/>
  </p:sldIdLst>
  <p:sldSz cx="12192000" cy="6858000"/>
  <p:notesSz cx="6858000" cy="91440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Montserrat Light" panose="00000400000000000000" pitchFamily="2" charset="0"/>
      <p:regular r:id="rId37"/>
      <p:italic r:id="rId38"/>
    </p:embeddedFont>
    <p:embeddedFont>
      <p:font typeface="Novecento wide Bold" panose="00000805000000000000" charset="0"/>
      <p:bold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Sitka Text" pitchFamily="2" charset="0"/>
      <p:regular r:id="rId44"/>
      <p:bold r:id="rId45"/>
      <p:italic r:id="rId46"/>
      <p:boldItalic r:id="rId47"/>
    </p:embeddedFont>
    <p:embeddedFont>
      <p:font typeface="Unispace" panose="02000809060000020004" pitchFamily="49" charset="0"/>
      <p:bold r:id="rId48"/>
    </p:embeddedFont>
    <p:embeddedFont>
      <p:font typeface="等线" panose="02010600030101010101" pitchFamily="2" charset="-122"/>
      <p:regular r:id="rId49"/>
      <p:bold r:id="rId50"/>
    </p:embeddedFont>
    <p:embeddedFont>
      <p:font typeface="等线 Light" panose="02010600030101010101" pitchFamily="2" charset="-122"/>
      <p:regular r:id="rId51"/>
    </p:embeddedFont>
    <p:embeddedFont>
      <p:font typeface="思源黑体 CN Medium" panose="020B0600000000000000" pitchFamily="34" charset="-122"/>
      <p:regular r:id="rId52"/>
    </p:embeddedFont>
    <p:embeddedFont>
      <p:font typeface="微软雅黑" panose="020B0503020204020204" pitchFamily="34" charset="-122"/>
      <p:regular r:id="rId53"/>
      <p:bold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 autoAdjust="0"/>
    <p:restoredTop sz="88072" autoAdjust="0"/>
  </p:normalViewPr>
  <p:slideViewPr>
    <p:cSldViewPr snapToGrid="0" showGuides="1">
      <p:cViewPr varScale="1">
        <p:scale>
          <a:sx n="119" d="100"/>
          <a:sy n="119" d="100"/>
        </p:scale>
        <p:origin x="922" y="79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1B8D2C-D0DE-49EA-BA49-A1BD870CD03B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13E564-847D-491A-9DE1-E26B68589F62}">
      <dgm:prSet phldrT="[文本]"/>
      <dgm:spPr/>
      <dgm:t>
        <a:bodyPr/>
        <a:lstStyle/>
        <a:p>
          <a:r>
            <a:rPr lang="zh-CN" altLang="en-US" dirty="0"/>
            <a:t>每周任务</a:t>
          </a:r>
        </a:p>
      </dgm:t>
    </dgm:pt>
    <dgm:pt modelId="{1156D644-222D-4686-9B1B-D9451CC5B75D}" type="parTrans" cxnId="{41BA4718-3C66-4479-AAFB-C08FF15B23EE}">
      <dgm:prSet/>
      <dgm:spPr/>
      <dgm:t>
        <a:bodyPr/>
        <a:lstStyle/>
        <a:p>
          <a:endParaRPr lang="zh-CN" altLang="en-US"/>
        </a:p>
      </dgm:t>
    </dgm:pt>
    <dgm:pt modelId="{C5C7620A-45C6-4841-BE6F-88F714153AF0}" type="sibTrans" cxnId="{41BA4718-3C66-4479-AAFB-C08FF15B23EE}">
      <dgm:prSet/>
      <dgm:spPr/>
      <dgm:t>
        <a:bodyPr/>
        <a:lstStyle/>
        <a:p>
          <a:endParaRPr lang="zh-CN" altLang="en-US"/>
        </a:p>
      </dgm:t>
    </dgm:pt>
    <dgm:pt modelId="{DA050E94-1356-4D00-A5E3-667A91FF6C3A}">
      <dgm:prSet phldrT="[文本]"/>
      <dgm:spPr/>
      <dgm:t>
        <a:bodyPr/>
        <a:lstStyle/>
        <a:p>
          <a:r>
            <a:rPr lang="zh-CN" altLang="en-US" dirty="0"/>
            <a:t>查资料</a:t>
          </a:r>
        </a:p>
      </dgm:t>
    </dgm:pt>
    <dgm:pt modelId="{1D6CC4FC-C8AE-49C4-AB02-9FD64810EFF5}" type="parTrans" cxnId="{3DE4B978-185A-4073-B7FF-2E1AB2FA3559}">
      <dgm:prSet/>
      <dgm:spPr/>
      <dgm:t>
        <a:bodyPr/>
        <a:lstStyle/>
        <a:p>
          <a:endParaRPr lang="zh-CN" altLang="en-US"/>
        </a:p>
      </dgm:t>
    </dgm:pt>
    <dgm:pt modelId="{8CA8ADF8-FA40-41A2-8231-AB66EDDFC6C7}" type="sibTrans" cxnId="{3DE4B978-185A-4073-B7FF-2E1AB2FA3559}">
      <dgm:prSet/>
      <dgm:spPr/>
      <dgm:t>
        <a:bodyPr/>
        <a:lstStyle/>
        <a:p>
          <a:endParaRPr lang="zh-CN" altLang="en-US"/>
        </a:p>
      </dgm:t>
    </dgm:pt>
    <dgm:pt modelId="{3A9380D0-BC2A-411C-B940-0E6AEC64FF18}">
      <dgm:prSet phldrT="[文本]"/>
      <dgm:spPr/>
      <dgm:t>
        <a:bodyPr/>
        <a:lstStyle/>
        <a:p>
          <a:r>
            <a:rPr lang="zh-CN" altLang="en-US" dirty="0"/>
            <a:t>了解</a:t>
          </a:r>
        </a:p>
      </dgm:t>
    </dgm:pt>
    <dgm:pt modelId="{39F4256D-33E9-466E-A5F0-995429D857B4}" type="parTrans" cxnId="{DF464D28-0568-452B-97EA-0CD22D01F96A}">
      <dgm:prSet/>
      <dgm:spPr/>
      <dgm:t>
        <a:bodyPr/>
        <a:lstStyle/>
        <a:p>
          <a:endParaRPr lang="zh-CN" altLang="en-US"/>
        </a:p>
      </dgm:t>
    </dgm:pt>
    <dgm:pt modelId="{5FF7FEA2-5BF1-4360-BE63-E8DB26B5ADFB}" type="sibTrans" cxnId="{DF464D28-0568-452B-97EA-0CD22D01F96A}">
      <dgm:prSet/>
      <dgm:spPr/>
      <dgm:t>
        <a:bodyPr/>
        <a:lstStyle/>
        <a:p>
          <a:endParaRPr lang="zh-CN" altLang="en-US"/>
        </a:p>
      </dgm:t>
    </dgm:pt>
    <dgm:pt modelId="{11C2B8D1-8B53-4AA8-8E9A-5E4270F399F3}">
      <dgm:prSet phldrT="[文本]"/>
      <dgm:spPr/>
      <dgm:t>
        <a:bodyPr/>
        <a:lstStyle/>
        <a:p>
          <a:r>
            <a:rPr lang="zh-CN" altLang="en-US" dirty="0"/>
            <a:t>自己尝试</a:t>
          </a:r>
        </a:p>
      </dgm:t>
    </dgm:pt>
    <dgm:pt modelId="{07D852B9-F853-426B-8F49-FA28E0B8BDEC}" type="parTrans" cxnId="{7AC7A069-9EEE-4762-A90A-43F6FF07B3AA}">
      <dgm:prSet/>
      <dgm:spPr/>
      <dgm:t>
        <a:bodyPr/>
        <a:lstStyle/>
        <a:p>
          <a:endParaRPr lang="zh-CN" altLang="en-US"/>
        </a:p>
      </dgm:t>
    </dgm:pt>
    <dgm:pt modelId="{E90134A8-2305-42E4-BCA8-A4BCF677663C}" type="sibTrans" cxnId="{7AC7A069-9EEE-4762-A90A-43F6FF07B3AA}">
      <dgm:prSet/>
      <dgm:spPr/>
      <dgm:t>
        <a:bodyPr/>
        <a:lstStyle/>
        <a:p>
          <a:endParaRPr lang="zh-CN" altLang="en-US"/>
        </a:p>
      </dgm:t>
    </dgm:pt>
    <dgm:pt modelId="{5D6FCE40-C0C3-46F3-8365-0A373C5CF450}">
      <dgm:prSet phldrT="[文本]"/>
      <dgm:spPr/>
      <dgm:t>
        <a:bodyPr/>
        <a:lstStyle/>
        <a:p>
          <a:r>
            <a:rPr lang="zh-CN" altLang="en-US" dirty="0"/>
            <a:t>逐渐掌握</a:t>
          </a:r>
        </a:p>
      </dgm:t>
    </dgm:pt>
    <dgm:pt modelId="{3EA0773B-228E-47B1-A919-1D65DF8E1CFB}" type="parTrans" cxnId="{DFB9A6FB-0AF8-48B8-B82C-4C5650D78E6F}">
      <dgm:prSet/>
      <dgm:spPr/>
      <dgm:t>
        <a:bodyPr/>
        <a:lstStyle/>
        <a:p>
          <a:endParaRPr lang="zh-CN" altLang="en-US"/>
        </a:p>
      </dgm:t>
    </dgm:pt>
    <dgm:pt modelId="{A347C1F4-C654-4D87-91F5-7C22D4A70260}" type="sibTrans" cxnId="{DFB9A6FB-0AF8-48B8-B82C-4C5650D78E6F}">
      <dgm:prSet/>
      <dgm:spPr/>
      <dgm:t>
        <a:bodyPr/>
        <a:lstStyle/>
        <a:p>
          <a:endParaRPr lang="zh-CN" altLang="en-US"/>
        </a:p>
      </dgm:t>
    </dgm:pt>
    <dgm:pt modelId="{BF325468-1047-43C5-9D62-3A46F47A5185}" type="pres">
      <dgm:prSet presAssocID="{321B8D2C-D0DE-49EA-BA49-A1BD870CD03B}" presName="cycle" presStyleCnt="0">
        <dgm:presLayoutVars>
          <dgm:dir/>
          <dgm:resizeHandles val="exact"/>
        </dgm:presLayoutVars>
      </dgm:prSet>
      <dgm:spPr/>
    </dgm:pt>
    <dgm:pt modelId="{ECE3CF57-E00B-4984-8331-FE02F2F492FB}" type="pres">
      <dgm:prSet presAssocID="{1113E564-847D-491A-9DE1-E26B68589F62}" presName="dummy" presStyleCnt="0"/>
      <dgm:spPr/>
    </dgm:pt>
    <dgm:pt modelId="{F992ADDE-1A4F-4B3B-8B46-BB6EF881134E}" type="pres">
      <dgm:prSet presAssocID="{1113E564-847D-491A-9DE1-E26B68589F62}" presName="node" presStyleLbl="revTx" presStyleIdx="0" presStyleCnt="5">
        <dgm:presLayoutVars>
          <dgm:bulletEnabled val="1"/>
        </dgm:presLayoutVars>
      </dgm:prSet>
      <dgm:spPr/>
    </dgm:pt>
    <dgm:pt modelId="{3C2C480D-27E2-4B3D-AE56-7331C804B15B}" type="pres">
      <dgm:prSet presAssocID="{C5C7620A-45C6-4841-BE6F-88F714153AF0}" presName="sibTrans" presStyleLbl="node1" presStyleIdx="0" presStyleCnt="5"/>
      <dgm:spPr/>
    </dgm:pt>
    <dgm:pt modelId="{70E5F4BC-D2CE-4C7C-BE34-697C04659548}" type="pres">
      <dgm:prSet presAssocID="{DA050E94-1356-4D00-A5E3-667A91FF6C3A}" presName="dummy" presStyleCnt="0"/>
      <dgm:spPr/>
    </dgm:pt>
    <dgm:pt modelId="{E5D2AE09-F8C4-4297-837B-120E2C9408ED}" type="pres">
      <dgm:prSet presAssocID="{DA050E94-1356-4D00-A5E3-667A91FF6C3A}" presName="node" presStyleLbl="revTx" presStyleIdx="1" presStyleCnt="5">
        <dgm:presLayoutVars>
          <dgm:bulletEnabled val="1"/>
        </dgm:presLayoutVars>
      </dgm:prSet>
      <dgm:spPr/>
    </dgm:pt>
    <dgm:pt modelId="{3D8253C5-6BF4-48D0-98D5-C9CC1EA79C5B}" type="pres">
      <dgm:prSet presAssocID="{8CA8ADF8-FA40-41A2-8231-AB66EDDFC6C7}" presName="sibTrans" presStyleLbl="node1" presStyleIdx="1" presStyleCnt="5"/>
      <dgm:spPr/>
    </dgm:pt>
    <dgm:pt modelId="{23DE2A72-ED15-4AB4-AB06-DDEA692836FA}" type="pres">
      <dgm:prSet presAssocID="{3A9380D0-BC2A-411C-B940-0E6AEC64FF18}" presName="dummy" presStyleCnt="0"/>
      <dgm:spPr/>
    </dgm:pt>
    <dgm:pt modelId="{2D602501-BF24-434B-8FF4-C46484121E94}" type="pres">
      <dgm:prSet presAssocID="{3A9380D0-BC2A-411C-B940-0E6AEC64FF18}" presName="node" presStyleLbl="revTx" presStyleIdx="2" presStyleCnt="5">
        <dgm:presLayoutVars>
          <dgm:bulletEnabled val="1"/>
        </dgm:presLayoutVars>
      </dgm:prSet>
      <dgm:spPr/>
    </dgm:pt>
    <dgm:pt modelId="{C359025A-2790-4F09-8A90-9F403B55525F}" type="pres">
      <dgm:prSet presAssocID="{5FF7FEA2-5BF1-4360-BE63-E8DB26B5ADFB}" presName="sibTrans" presStyleLbl="node1" presStyleIdx="2" presStyleCnt="5"/>
      <dgm:spPr/>
    </dgm:pt>
    <dgm:pt modelId="{F4FD75C3-BCBB-45E3-A921-D36204B474F8}" type="pres">
      <dgm:prSet presAssocID="{11C2B8D1-8B53-4AA8-8E9A-5E4270F399F3}" presName="dummy" presStyleCnt="0"/>
      <dgm:spPr/>
    </dgm:pt>
    <dgm:pt modelId="{D8C52142-63A7-4CE9-9C3C-4A25B14A2C77}" type="pres">
      <dgm:prSet presAssocID="{11C2B8D1-8B53-4AA8-8E9A-5E4270F399F3}" presName="node" presStyleLbl="revTx" presStyleIdx="3" presStyleCnt="5">
        <dgm:presLayoutVars>
          <dgm:bulletEnabled val="1"/>
        </dgm:presLayoutVars>
      </dgm:prSet>
      <dgm:spPr/>
    </dgm:pt>
    <dgm:pt modelId="{AC882CC2-EE14-48D2-BCCB-1FB6D62F3EA5}" type="pres">
      <dgm:prSet presAssocID="{E90134A8-2305-42E4-BCA8-A4BCF677663C}" presName="sibTrans" presStyleLbl="node1" presStyleIdx="3" presStyleCnt="5"/>
      <dgm:spPr/>
    </dgm:pt>
    <dgm:pt modelId="{CB3F71B5-A644-47F1-99A5-3B425721BB19}" type="pres">
      <dgm:prSet presAssocID="{5D6FCE40-C0C3-46F3-8365-0A373C5CF450}" presName="dummy" presStyleCnt="0"/>
      <dgm:spPr/>
    </dgm:pt>
    <dgm:pt modelId="{C7E21497-7123-4A50-901C-9F5EDEEEF42E}" type="pres">
      <dgm:prSet presAssocID="{5D6FCE40-C0C3-46F3-8365-0A373C5CF450}" presName="node" presStyleLbl="revTx" presStyleIdx="4" presStyleCnt="5">
        <dgm:presLayoutVars>
          <dgm:bulletEnabled val="1"/>
        </dgm:presLayoutVars>
      </dgm:prSet>
      <dgm:spPr/>
    </dgm:pt>
    <dgm:pt modelId="{CB1459BD-27C5-40C0-A72E-A6DBA07FD85D}" type="pres">
      <dgm:prSet presAssocID="{A347C1F4-C654-4D87-91F5-7C22D4A70260}" presName="sibTrans" presStyleLbl="node1" presStyleIdx="4" presStyleCnt="5"/>
      <dgm:spPr/>
    </dgm:pt>
  </dgm:ptLst>
  <dgm:cxnLst>
    <dgm:cxn modelId="{F9EBAA07-FA5D-4E2B-A83D-A084335C947E}" type="presOf" srcId="{E90134A8-2305-42E4-BCA8-A4BCF677663C}" destId="{AC882CC2-EE14-48D2-BCCB-1FB6D62F3EA5}" srcOrd="0" destOrd="0" presId="urn:microsoft.com/office/officeart/2005/8/layout/cycle1"/>
    <dgm:cxn modelId="{59E3B811-CC90-4611-A5E6-FA6116131499}" type="presOf" srcId="{8CA8ADF8-FA40-41A2-8231-AB66EDDFC6C7}" destId="{3D8253C5-6BF4-48D0-98D5-C9CC1EA79C5B}" srcOrd="0" destOrd="0" presId="urn:microsoft.com/office/officeart/2005/8/layout/cycle1"/>
    <dgm:cxn modelId="{41BA4718-3C66-4479-AAFB-C08FF15B23EE}" srcId="{321B8D2C-D0DE-49EA-BA49-A1BD870CD03B}" destId="{1113E564-847D-491A-9DE1-E26B68589F62}" srcOrd="0" destOrd="0" parTransId="{1156D644-222D-4686-9B1B-D9451CC5B75D}" sibTransId="{C5C7620A-45C6-4841-BE6F-88F714153AF0}"/>
    <dgm:cxn modelId="{3D54FA19-7DA3-41DC-B4C5-16FF205BD93F}" type="presOf" srcId="{5D6FCE40-C0C3-46F3-8365-0A373C5CF450}" destId="{C7E21497-7123-4A50-901C-9F5EDEEEF42E}" srcOrd="0" destOrd="0" presId="urn:microsoft.com/office/officeart/2005/8/layout/cycle1"/>
    <dgm:cxn modelId="{DF464D28-0568-452B-97EA-0CD22D01F96A}" srcId="{321B8D2C-D0DE-49EA-BA49-A1BD870CD03B}" destId="{3A9380D0-BC2A-411C-B940-0E6AEC64FF18}" srcOrd="2" destOrd="0" parTransId="{39F4256D-33E9-466E-A5F0-995429D857B4}" sibTransId="{5FF7FEA2-5BF1-4360-BE63-E8DB26B5ADFB}"/>
    <dgm:cxn modelId="{C2F05B29-A37E-4C61-97FC-7310010DB69A}" type="presOf" srcId="{5FF7FEA2-5BF1-4360-BE63-E8DB26B5ADFB}" destId="{C359025A-2790-4F09-8A90-9F403B55525F}" srcOrd="0" destOrd="0" presId="urn:microsoft.com/office/officeart/2005/8/layout/cycle1"/>
    <dgm:cxn modelId="{56C11E35-5811-4BFB-A4B9-EFA227CCEE6E}" type="presOf" srcId="{A347C1F4-C654-4D87-91F5-7C22D4A70260}" destId="{CB1459BD-27C5-40C0-A72E-A6DBA07FD85D}" srcOrd="0" destOrd="0" presId="urn:microsoft.com/office/officeart/2005/8/layout/cycle1"/>
    <dgm:cxn modelId="{6BB03E43-806D-4D62-8237-685D9749F5B7}" type="presOf" srcId="{DA050E94-1356-4D00-A5E3-667A91FF6C3A}" destId="{E5D2AE09-F8C4-4297-837B-120E2C9408ED}" srcOrd="0" destOrd="0" presId="urn:microsoft.com/office/officeart/2005/8/layout/cycle1"/>
    <dgm:cxn modelId="{21A69665-0947-4F8A-9A58-F7265E3FE93A}" type="presOf" srcId="{3A9380D0-BC2A-411C-B940-0E6AEC64FF18}" destId="{2D602501-BF24-434B-8FF4-C46484121E94}" srcOrd="0" destOrd="0" presId="urn:microsoft.com/office/officeart/2005/8/layout/cycle1"/>
    <dgm:cxn modelId="{A8C37167-5CDC-42D9-B431-13D550F64F10}" type="presOf" srcId="{1113E564-847D-491A-9DE1-E26B68589F62}" destId="{F992ADDE-1A4F-4B3B-8B46-BB6EF881134E}" srcOrd="0" destOrd="0" presId="urn:microsoft.com/office/officeart/2005/8/layout/cycle1"/>
    <dgm:cxn modelId="{7AC7A069-9EEE-4762-A90A-43F6FF07B3AA}" srcId="{321B8D2C-D0DE-49EA-BA49-A1BD870CD03B}" destId="{11C2B8D1-8B53-4AA8-8E9A-5E4270F399F3}" srcOrd="3" destOrd="0" parTransId="{07D852B9-F853-426B-8F49-FA28E0B8BDEC}" sibTransId="{E90134A8-2305-42E4-BCA8-A4BCF677663C}"/>
    <dgm:cxn modelId="{E0CC8156-9DF2-4AD2-995C-1D9C5A362A09}" type="presOf" srcId="{C5C7620A-45C6-4841-BE6F-88F714153AF0}" destId="{3C2C480D-27E2-4B3D-AE56-7331C804B15B}" srcOrd="0" destOrd="0" presId="urn:microsoft.com/office/officeart/2005/8/layout/cycle1"/>
    <dgm:cxn modelId="{3DE4B978-185A-4073-B7FF-2E1AB2FA3559}" srcId="{321B8D2C-D0DE-49EA-BA49-A1BD870CD03B}" destId="{DA050E94-1356-4D00-A5E3-667A91FF6C3A}" srcOrd="1" destOrd="0" parTransId="{1D6CC4FC-C8AE-49C4-AB02-9FD64810EFF5}" sibTransId="{8CA8ADF8-FA40-41A2-8231-AB66EDDFC6C7}"/>
    <dgm:cxn modelId="{1109E4B6-4358-4400-8622-51474039BD8F}" type="presOf" srcId="{11C2B8D1-8B53-4AA8-8E9A-5E4270F399F3}" destId="{D8C52142-63A7-4CE9-9C3C-4A25B14A2C77}" srcOrd="0" destOrd="0" presId="urn:microsoft.com/office/officeart/2005/8/layout/cycle1"/>
    <dgm:cxn modelId="{73F495F7-1D4C-4976-8821-1D7A67EE9B1D}" type="presOf" srcId="{321B8D2C-D0DE-49EA-BA49-A1BD870CD03B}" destId="{BF325468-1047-43C5-9D62-3A46F47A5185}" srcOrd="0" destOrd="0" presId="urn:microsoft.com/office/officeart/2005/8/layout/cycle1"/>
    <dgm:cxn modelId="{DFB9A6FB-0AF8-48B8-B82C-4C5650D78E6F}" srcId="{321B8D2C-D0DE-49EA-BA49-A1BD870CD03B}" destId="{5D6FCE40-C0C3-46F3-8365-0A373C5CF450}" srcOrd="4" destOrd="0" parTransId="{3EA0773B-228E-47B1-A919-1D65DF8E1CFB}" sibTransId="{A347C1F4-C654-4D87-91F5-7C22D4A70260}"/>
    <dgm:cxn modelId="{151E7B5A-853D-41CD-80A2-85C6FDE02F9E}" type="presParOf" srcId="{BF325468-1047-43C5-9D62-3A46F47A5185}" destId="{ECE3CF57-E00B-4984-8331-FE02F2F492FB}" srcOrd="0" destOrd="0" presId="urn:microsoft.com/office/officeart/2005/8/layout/cycle1"/>
    <dgm:cxn modelId="{8429C25D-0F65-41B0-A51C-74B7FC7DEC94}" type="presParOf" srcId="{BF325468-1047-43C5-9D62-3A46F47A5185}" destId="{F992ADDE-1A4F-4B3B-8B46-BB6EF881134E}" srcOrd="1" destOrd="0" presId="urn:microsoft.com/office/officeart/2005/8/layout/cycle1"/>
    <dgm:cxn modelId="{52277205-6AC8-4461-963B-981C555A7376}" type="presParOf" srcId="{BF325468-1047-43C5-9D62-3A46F47A5185}" destId="{3C2C480D-27E2-4B3D-AE56-7331C804B15B}" srcOrd="2" destOrd="0" presId="urn:microsoft.com/office/officeart/2005/8/layout/cycle1"/>
    <dgm:cxn modelId="{4B970C30-847D-432B-981D-800787A4E60A}" type="presParOf" srcId="{BF325468-1047-43C5-9D62-3A46F47A5185}" destId="{70E5F4BC-D2CE-4C7C-BE34-697C04659548}" srcOrd="3" destOrd="0" presId="urn:microsoft.com/office/officeart/2005/8/layout/cycle1"/>
    <dgm:cxn modelId="{05DCA154-88E1-42C9-9B2D-41D71F944E84}" type="presParOf" srcId="{BF325468-1047-43C5-9D62-3A46F47A5185}" destId="{E5D2AE09-F8C4-4297-837B-120E2C9408ED}" srcOrd="4" destOrd="0" presId="urn:microsoft.com/office/officeart/2005/8/layout/cycle1"/>
    <dgm:cxn modelId="{20E76013-4989-4D01-92BA-854A5C3FC878}" type="presParOf" srcId="{BF325468-1047-43C5-9D62-3A46F47A5185}" destId="{3D8253C5-6BF4-48D0-98D5-C9CC1EA79C5B}" srcOrd="5" destOrd="0" presId="urn:microsoft.com/office/officeart/2005/8/layout/cycle1"/>
    <dgm:cxn modelId="{7C21F2CC-3566-4940-A886-59EC831C77FD}" type="presParOf" srcId="{BF325468-1047-43C5-9D62-3A46F47A5185}" destId="{23DE2A72-ED15-4AB4-AB06-DDEA692836FA}" srcOrd="6" destOrd="0" presId="urn:microsoft.com/office/officeart/2005/8/layout/cycle1"/>
    <dgm:cxn modelId="{68B0F419-5A0B-4802-9150-56FCAD6B4A03}" type="presParOf" srcId="{BF325468-1047-43C5-9D62-3A46F47A5185}" destId="{2D602501-BF24-434B-8FF4-C46484121E94}" srcOrd="7" destOrd="0" presId="urn:microsoft.com/office/officeart/2005/8/layout/cycle1"/>
    <dgm:cxn modelId="{EA1AF269-04D4-4F47-8184-05B681340663}" type="presParOf" srcId="{BF325468-1047-43C5-9D62-3A46F47A5185}" destId="{C359025A-2790-4F09-8A90-9F403B55525F}" srcOrd="8" destOrd="0" presId="urn:microsoft.com/office/officeart/2005/8/layout/cycle1"/>
    <dgm:cxn modelId="{58629663-A8DE-4224-B080-BC54D251659D}" type="presParOf" srcId="{BF325468-1047-43C5-9D62-3A46F47A5185}" destId="{F4FD75C3-BCBB-45E3-A921-D36204B474F8}" srcOrd="9" destOrd="0" presId="urn:microsoft.com/office/officeart/2005/8/layout/cycle1"/>
    <dgm:cxn modelId="{BA431360-C34B-4E30-9725-69F32ACA11A4}" type="presParOf" srcId="{BF325468-1047-43C5-9D62-3A46F47A5185}" destId="{D8C52142-63A7-4CE9-9C3C-4A25B14A2C77}" srcOrd="10" destOrd="0" presId="urn:microsoft.com/office/officeart/2005/8/layout/cycle1"/>
    <dgm:cxn modelId="{451D1B56-681A-4FB1-925A-7A2A06A855AC}" type="presParOf" srcId="{BF325468-1047-43C5-9D62-3A46F47A5185}" destId="{AC882CC2-EE14-48D2-BCCB-1FB6D62F3EA5}" srcOrd="11" destOrd="0" presId="urn:microsoft.com/office/officeart/2005/8/layout/cycle1"/>
    <dgm:cxn modelId="{49C8508E-27E4-41D1-B407-C2EBABEEDE2F}" type="presParOf" srcId="{BF325468-1047-43C5-9D62-3A46F47A5185}" destId="{CB3F71B5-A644-47F1-99A5-3B425721BB19}" srcOrd="12" destOrd="0" presId="urn:microsoft.com/office/officeart/2005/8/layout/cycle1"/>
    <dgm:cxn modelId="{EBD22448-46EE-45A4-9628-48143F0266D8}" type="presParOf" srcId="{BF325468-1047-43C5-9D62-3A46F47A5185}" destId="{C7E21497-7123-4A50-901C-9F5EDEEEF42E}" srcOrd="13" destOrd="0" presId="urn:microsoft.com/office/officeart/2005/8/layout/cycle1"/>
    <dgm:cxn modelId="{AC102B5B-7AFD-47C0-B133-8C33C72208AF}" type="presParOf" srcId="{BF325468-1047-43C5-9D62-3A46F47A5185}" destId="{CB1459BD-27C5-40C0-A72E-A6DBA07FD85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2ADDE-1A4F-4B3B-8B46-BB6EF881134E}">
      <dsp:nvSpPr>
        <dsp:cNvPr id="0" name=""/>
        <dsp:cNvSpPr/>
      </dsp:nvSpPr>
      <dsp:spPr>
        <a:xfrm>
          <a:off x="4704665" y="39140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每周任务</a:t>
          </a:r>
        </a:p>
      </dsp:txBody>
      <dsp:txXfrm>
        <a:off x="4704665" y="39140"/>
        <a:ext cx="1341437" cy="1341437"/>
      </dsp:txXfrm>
    </dsp:sp>
    <dsp:sp modelId="{3C2C480D-27E2-4B3D-AE56-7331C804B15B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2AE09-F8C4-4297-837B-120E2C9408ED}">
      <dsp:nvSpPr>
        <dsp:cNvPr id="0" name=""/>
        <dsp:cNvSpPr/>
      </dsp:nvSpPr>
      <dsp:spPr>
        <a:xfrm>
          <a:off x="5515145" y="2533541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查资料</a:t>
          </a:r>
        </a:p>
      </dsp:txBody>
      <dsp:txXfrm>
        <a:off x="5515145" y="2533541"/>
        <a:ext cx="1341437" cy="1341437"/>
      </dsp:txXfrm>
    </dsp:sp>
    <dsp:sp modelId="{3D8253C5-6BF4-48D0-98D5-C9CC1EA79C5B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02501-BF24-434B-8FF4-C46484121E94}">
      <dsp:nvSpPr>
        <dsp:cNvPr id="0" name=""/>
        <dsp:cNvSpPr/>
      </dsp:nvSpPr>
      <dsp:spPr>
        <a:xfrm>
          <a:off x="3393281" y="4075166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了解</a:t>
          </a:r>
        </a:p>
      </dsp:txBody>
      <dsp:txXfrm>
        <a:off x="3393281" y="4075166"/>
        <a:ext cx="1341437" cy="1341437"/>
      </dsp:txXfrm>
    </dsp:sp>
    <dsp:sp modelId="{C359025A-2790-4F09-8A90-9F403B55525F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52142-63A7-4CE9-9C3C-4A25B14A2C77}">
      <dsp:nvSpPr>
        <dsp:cNvPr id="0" name=""/>
        <dsp:cNvSpPr/>
      </dsp:nvSpPr>
      <dsp:spPr>
        <a:xfrm>
          <a:off x="1271416" y="2533541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自己尝试</a:t>
          </a:r>
        </a:p>
      </dsp:txBody>
      <dsp:txXfrm>
        <a:off x="1271416" y="2533541"/>
        <a:ext cx="1341437" cy="1341437"/>
      </dsp:txXfrm>
    </dsp:sp>
    <dsp:sp modelId="{AC882CC2-EE14-48D2-BCCB-1FB6D62F3EA5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21497-7123-4A50-901C-9F5EDEEEF42E}">
      <dsp:nvSpPr>
        <dsp:cNvPr id="0" name=""/>
        <dsp:cNvSpPr/>
      </dsp:nvSpPr>
      <dsp:spPr>
        <a:xfrm>
          <a:off x="2081896" y="39140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逐渐掌握</a:t>
          </a:r>
        </a:p>
      </dsp:txBody>
      <dsp:txXfrm>
        <a:off x="2081896" y="39140"/>
        <a:ext cx="1341437" cy="1341437"/>
      </dsp:txXfrm>
    </dsp:sp>
    <dsp:sp modelId="{CB1459BD-27C5-40C0-A72E-A6DBA07FD85D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9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尊敬的老师，亲爱的师兄师姐好，我是杜家楷，这里我要汇报的项目是铛铛支付，是一个开放的企业级支付平台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3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钱包列表点进来是钱包的详情信息，有</a:t>
            </a:r>
            <a:r>
              <a:rPr lang="en-US" altLang="zh-CN" dirty="0"/>
              <a:t>xxx</a:t>
            </a:r>
            <a:r>
              <a:rPr lang="zh-CN" altLang="en-US" dirty="0"/>
              <a:t>功能，</a:t>
            </a:r>
            <a:r>
              <a:rPr lang="en-US" altLang="zh-CN" dirty="0"/>
              <a:t>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依次展示，念一下标题即可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84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就和微信一样，有一个聊天功能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51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在这里网站管理员可以网站上所有的交易记录，方便追查洗钱，诈骗等非法交易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8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在这里了网站管理员可以看到所有接口的调用情况，系统会记录用户请求的权限，用户的信息和权限校验的结果等信息，方便找出恶意用户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356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项目设计思路方面，我采用了前后端分离的架构，前端和后端之间通过</a:t>
            </a:r>
            <a:r>
              <a:rPr lang="en-US" altLang="zh-CN" dirty="0"/>
              <a:t>API</a:t>
            </a:r>
            <a:r>
              <a:rPr lang="zh-CN" altLang="en-US" dirty="0"/>
              <a:t>相连，同时前端和后端均以容器化部署在集群上。</a:t>
            </a:r>
            <a:br>
              <a:rPr lang="en-US" altLang="zh-CN" dirty="0"/>
            </a:br>
            <a:r>
              <a:rPr lang="en-US" altLang="zh-CN" dirty="0" err="1"/>
              <a:t>TiDB</a:t>
            </a:r>
            <a:r>
              <a:rPr lang="zh-CN" altLang="en-US" dirty="0"/>
              <a:t>提供兼容</a:t>
            </a:r>
            <a:r>
              <a:rPr lang="en-US" altLang="zh-CN" dirty="0" err="1"/>
              <a:t>mysql</a:t>
            </a:r>
            <a:r>
              <a:rPr lang="zh-CN" altLang="en-US" dirty="0"/>
              <a:t>的数据库服务器，</a:t>
            </a:r>
            <a:r>
              <a:rPr lang="en-US" altLang="zh-CN" dirty="0" err="1"/>
              <a:t>redis</a:t>
            </a:r>
            <a:r>
              <a:rPr lang="zh-CN" altLang="en-US" dirty="0"/>
              <a:t>作为缓存和分布式锁，</a:t>
            </a:r>
            <a:r>
              <a:rPr lang="en-US" altLang="zh-CN" dirty="0" err="1"/>
              <a:t>minio</a:t>
            </a:r>
            <a:r>
              <a:rPr lang="zh-CN" altLang="en-US" dirty="0"/>
              <a:t>存储用户上传的头像和文件</a:t>
            </a:r>
            <a:endParaRPr lang="en-US" altLang="zh-CN" dirty="0"/>
          </a:p>
          <a:p>
            <a:r>
              <a:rPr lang="zh-CN" altLang="en-US" dirty="0"/>
              <a:t>中间是一个个容器化的应用，可以自动扩缩容和故障转移</a:t>
            </a:r>
            <a:endParaRPr lang="en-US" altLang="zh-CN" dirty="0"/>
          </a:p>
          <a:p>
            <a:r>
              <a:rPr lang="zh-CN" altLang="en-US" dirty="0"/>
              <a:t>最上面是负载均衡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801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可以看到简单一个付款行为，其他平台需要用户手动输入金额和收款人的</a:t>
            </a:r>
            <a:r>
              <a:rPr lang="en-US" altLang="zh-CN" dirty="0"/>
              <a:t>id</a:t>
            </a:r>
            <a:r>
              <a:rPr lang="zh-CN" altLang="en-US" dirty="0"/>
              <a:t>，而我们平台只需要用户扫描二维码即可</a:t>
            </a:r>
            <a:endParaRPr lang="en-US" altLang="zh-CN" dirty="0"/>
          </a:p>
          <a:p>
            <a:r>
              <a:rPr lang="zh-CN" altLang="en-US" dirty="0"/>
              <a:t>大大降低用户使用门槛，为丰富应用场景提供更多可能性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648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RBAC</a:t>
            </a:r>
            <a:r>
              <a:rPr lang="zh-CN" altLang="en-US" dirty="0"/>
              <a:t>系统清晰的规定了什么用户能做什么，不能做什么，是整个系统安全的基石</a:t>
            </a:r>
            <a:endParaRPr lang="en-US" altLang="zh-CN" dirty="0"/>
          </a:p>
          <a:p>
            <a:r>
              <a:rPr lang="zh-CN" altLang="en-US" dirty="0"/>
              <a:t>服务器收到了越权的请求，会拦截记录并且上报给网站管理员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431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应用整体都是在集群上部署的，可以更好的应对高并发的场景</a:t>
            </a:r>
            <a:endParaRPr lang="en-US" altLang="zh-CN" dirty="0"/>
          </a:p>
          <a:p>
            <a:r>
              <a:rPr lang="zh-CN" altLang="en-US" dirty="0"/>
              <a:t>可以看到集群部署之前吞吐量只有</a:t>
            </a:r>
            <a:r>
              <a:rPr lang="en-US" altLang="zh-CN" dirty="0"/>
              <a:t>800</a:t>
            </a:r>
            <a:r>
              <a:rPr lang="zh-CN" altLang="en-US" dirty="0"/>
              <a:t>多，而集群部署之后之后轻轻松松就上万了，直接高了两个数量级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197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谁都不希望自己存在平台上的钱莫名其妙的消失，所以我在构想之初，就把安全放在第一位，接下来我会介绍我的项目用了哪一些安全措施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809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首先，也是最简单的，怎么保证用户和服务器之间的通信的安全，对此我全程使用</a:t>
            </a:r>
            <a:r>
              <a:rPr lang="en-US" altLang="zh-CN" dirty="0"/>
              <a:t>https</a:t>
            </a:r>
            <a:r>
              <a:rPr lang="zh-CN" altLang="en-US" dirty="0"/>
              <a:t>协议进行加密通讯，所有数据都会经过</a:t>
            </a:r>
            <a:r>
              <a:rPr lang="en-US" altLang="zh-CN" dirty="0"/>
              <a:t>AES</a:t>
            </a:r>
            <a:r>
              <a:rPr lang="zh-CN" altLang="en-US" dirty="0"/>
              <a:t>加密后传输，可以有效避免窃听攻击和中间人攻击</a:t>
            </a:r>
            <a:endParaRPr lang="en-US" altLang="zh-CN" dirty="0"/>
          </a:p>
          <a:p>
            <a:r>
              <a:rPr lang="zh-CN" altLang="en-US" dirty="0"/>
              <a:t>这是没有加密的情况</a:t>
            </a:r>
            <a:endParaRPr lang="en-US" altLang="zh-CN" dirty="0"/>
          </a:p>
          <a:p>
            <a:r>
              <a:rPr lang="zh-CN" altLang="en-US" dirty="0"/>
              <a:t>这是我们的情况，可以看到我们的应用在浏览器上会显示一把小锁，也可以增强用户对我们平台的信任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12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我将会从下面五个部分展开，从项目的功能，架构到难点亮点最后到心得体会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6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保证通信安全之后，第二个问题就是，怎么防止恶意用户的主动攻击，</a:t>
            </a:r>
            <a:endParaRPr lang="en-US" altLang="zh-CN" dirty="0"/>
          </a:p>
          <a:p>
            <a:r>
              <a:rPr lang="zh-CN" altLang="en-US" dirty="0"/>
              <a:t>比如说用户可以输入一些特殊的数据来实现非预期的效果</a:t>
            </a:r>
            <a:endParaRPr lang="en-US" altLang="zh-CN" dirty="0"/>
          </a:p>
          <a:p>
            <a:r>
              <a:rPr lang="zh-CN" altLang="en-US" dirty="0"/>
              <a:t>我采取的方式是对用户的所有输入进行正则校验，过滤掉不合法的输入，同时数据库使用预编译查询，有效的预防了</a:t>
            </a:r>
            <a:r>
              <a:rPr lang="en-US" altLang="zh-CN" dirty="0"/>
              <a:t>XSS</a:t>
            </a:r>
            <a:r>
              <a:rPr lang="zh-CN" altLang="en-US" dirty="0"/>
              <a:t>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847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最后，还有一个很重要的问题，我们的平台是支持和第三方平台进行交易的，如果任何人都可以调用我们的接口的话，那么随便来一个人都可以转走我们平台上的资金了，所以我们需要验证第三方平台的身份</a:t>
            </a:r>
            <a:endParaRPr lang="en-US" altLang="zh-CN" dirty="0"/>
          </a:p>
          <a:p>
            <a:r>
              <a:rPr lang="zh-CN" altLang="en-US" dirty="0"/>
              <a:t>那么，我们怎么验证第三方平台的身份呢</a:t>
            </a:r>
            <a:endParaRPr lang="en-US" altLang="zh-CN" dirty="0"/>
          </a:p>
          <a:p>
            <a:r>
              <a:rPr lang="zh-CN" altLang="en-US" dirty="0"/>
              <a:t>针对这个问题，我采用了</a:t>
            </a:r>
            <a:r>
              <a:rPr lang="en-US" altLang="zh-CN" dirty="0"/>
              <a:t>RSA</a:t>
            </a:r>
            <a:r>
              <a:rPr lang="zh-CN" altLang="en-US" dirty="0"/>
              <a:t>签名来解决。</a:t>
            </a:r>
            <a:endParaRPr lang="en-US" altLang="zh-CN" dirty="0"/>
          </a:p>
          <a:p>
            <a:r>
              <a:rPr lang="zh-CN" altLang="en-US" dirty="0"/>
              <a:t>通过校验签名，可以验证第三方平台的身份，响应的时候带上自己的签名，就可以证明自己的身份</a:t>
            </a:r>
            <a:endParaRPr lang="en-US" altLang="zh-CN" dirty="0"/>
          </a:p>
          <a:p>
            <a:r>
              <a:rPr lang="zh-CN" altLang="en-US" dirty="0"/>
              <a:t>这样就可以解决平台之间的互信问题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42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最后，我们搭建的不只是一个支付平台，更是一个开放的支付生态圈，只需要通过实现两个简单的接口，就可以与圈子内的无数支付平台上的无数用户互相交易</a:t>
            </a:r>
            <a:endParaRPr lang="en-US" altLang="zh-CN" dirty="0"/>
          </a:p>
          <a:p>
            <a:r>
              <a:rPr lang="zh-CN" altLang="en-US" dirty="0"/>
              <a:t>我们可以让平台可以在保持自身的独立性的前提下，服务更多的用户</a:t>
            </a:r>
            <a:endParaRPr lang="en-US" altLang="zh-CN" dirty="0"/>
          </a:p>
          <a:p>
            <a:r>
              <a:rPr lang="zh-CN" altLang="en-US" dirty="0"/>
              <a:t>通过找到最大公约数、画出最大同心圆，我们可以构建自己的“朋友圈”，形成在支付市场上独一无二的影响力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801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最后还有很多零碎的亮点，由于篇幅问题在这里就只是简单的展示，不详细说明了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117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这次项目非常的时间紧任务重，到目前为止还有很多没有完成的内容，但通过这次项目，我学到了许多宝贵的经验和知识。从项目的设计到实现，从技术选型到架构设计，每一个步骤都让我收获了很多。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在这个项目中，我深入了解了云原生架构的设计理念和实现方法，熟悉了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Kubernetes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Redis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S3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等技术的使用和配置。同时，我也学习到了如何设计和实现高可用、高性能的系统，如何进行性能优化和故障恢复。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训练营中，我一下子接触到了很多陌生的概念，经常搞的自己不知所措，不知道从哪里开始去学习。但依照师兄讲的内容和布置的课后作业，我尝试自己到网络上面去查询相关的资料，阅读那些生涩难懂的文档和博客，从慢慢熟悉到逐渐掌握，现在回想起来，那些知识其实并不难，但我学到了怎么学习的方法，我从什么都不到到自己主动找资料自己不断尝试，自我学习的过程才是最重要的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在这里，我要特别感谢师兄们，他们提供了宝贵的指导和支持，帮助我克服了许多技术难题和项目挑战。他们的经验和建议让我受益匪浅，我将非常感激他们的帮助和支持。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总之，无论是这次项目还是之前的训练营，都让我成长了很多，我学到了许多新的技术和经验，也更好地了解了自己的能力。我将继续努力，继续学习和成长，不断向自己的目标前进。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61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我的汇报到此结束，谢谢大家</a:t>
            </a:r>
            <a:endParaRPr lang="en-US" altLang="zh-CN" dirty="0"/>
          </a:p>
          <a:p>
            <a:r>
              <a:rPr lang="zh-CN" altLang="en-US" dirty="0"/>
              <a:t>恳请老师批评指正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100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描述重点，介绍中英文名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767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我的项目主要有这六个功能模块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45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effectLst/>
                <a:latin typeface="Courier New" panose="02070309020205020404" pitchFamily="49" charset="0"/>
              </a:rPr>
              <a:t>主页有</a:t>
            </a:r>
            <a:r>
              <a:rPr lang="zh-CN" altLang="en-US" sz="1200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注册</a:t>
            </a:r>
            <a:r>
              <a:rPr lang="zh-CN" altLang="en-US" sz="1200" b="0" i="0" dirty="0">
                <a:effectLst/>
                <a:latin typeface="Courier New" panose="02070309020205020404" pitchFamily="49" charset="0"/>
              </a:rPr>
              <a:t>，</a:t>
            </a:r>
            <a:r>
              <a:rPr lang="zh-CN" altLang="en-US" sz="1200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登录</a:t>
            </a:r>
            <a:r>
              <a:rPr lang="zh-CN" altLang="en-US" sz="1200" b="0" i="0" dirty="0">
                <a:effectLst/>
                <a:latin typeface="Courier New" panose="02070309020205020404" pitchFamily="49" charset="0"/>
              </a:rPr>
              <a:t>，</a:t>
            </a:r>
            <a:r>
              <a:rPr lang="zh-CN" altLang="en-US" sz="1200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这些基本的用户管理</a:t>
            </a:r>
            <a:r>
              <a:rPr lang="zh-CN" altLang="en-US" sz="1200" b="0" i="0" dirty="0">
                <a:effectLst/>
                <a:latin typeface="Courier New" panose="02070309020205020404" pitchFamily="49" charset="0"/>
              </a:rPr>
              <a:t>功能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60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依次展示，念一下标题即可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7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群组详情页会展示群组的基本信息，同时不同权限的用户访问同一个页面也会有不同的响应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07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这是钱包列表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2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7A7EA-1AE8-451A-9961-B4FFFAF4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B7B5BB-BA7E-4B59-8B8A-A48EBC991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25D62-B3DA-479E-93A5-89838E6B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20C1D-EEDA-42F2-86D5-182DB78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7F4A4-66C5-46E9-BF04-17FE1AC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ED284-0E9D-482F-B856-76A2D2B0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3467B8-FCFB-46D0-BE09-AFF16AF67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C6B98-6C5A-476D-A015-FA681105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C7B47-B6EB-4954-BDE1-E528748E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DF827-69B8-4B38-8040-758CF7E4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1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9391CF-CC2A-4981-B400-6D4673D5F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25815-3811-46B4-ADB4-EC121BBC6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E7046-BDD5-4A0C-8A48-0C3DC8AC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F5539-6CBA-4B59-BDD4-F58D1280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A8429-4810-466B-9CB6-D373CBCB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50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05175-843B-406F-B0DE-AE13AF946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896DD0-3E9A-4D14-B37B-A425F4B33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0C6CB-32E1-4F65-8D34-A73C8EF8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C022AA-492F-4FD0-9398-089946BA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32073E-3A9E-400B-BED1-40F3917B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58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69F6A-42F6-4443-A888-462C60D4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4BB663-E8B6-45DD-97C2-40290CF0B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F21EA9-39CA-4CD1-A5AC-E350B7FE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BCB0E8-C474-4A71-979B-0AEEA824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A0597-3F4C-4440-91C0-93AC03F4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713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F3623-84AE-4205-A3A8-3E0F8809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7A5738-241C-40A5-8A5E-CEDFA7A61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B57AAD-C0EA-4B5A-9113-EDB234A8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5D20AE-2ACC-49E6-BAE1-92E236B9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69303B-A96D-49E0-8478-A3DAE89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708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4406B-F4ED-4D20-A79B-D5ACD0EE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6648C-7D2A-49B9-9718-908154512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BF15C-197D-4852-B91E-452A057F6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62D905-883C-43CF-A1E6-AC851DC3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C541D6-9A33-439F-A057-515F3C21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475081-4B5B-491C-8FCD-1ADFC48A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547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5C55A-6478-4A58-93B5-E103A378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5F6548-6E49-4C3F-82CA-62F251086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B2BF7B-10AA-4162-8DD9-8C88D854C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A1226F-AACF-4D31-B2D9-B356B30C5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2F7B46-6954-4F41-A90B-32B7DD94D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76D377C-6AB1-40B6-B8E3-9E96D788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43BE5E-DAE5-49BF-A6B9-85C8AB74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B74263-1CA8-41BF-9974-2EA95CB2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002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769B1-CED1-4CC8-B2E4-585849C6B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24C952-E2EB-4DD3-AF1E-5318ED71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49ABD2-C4BB-45F4-899E-1496B29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0D2582-2A16-4DF7-8CD7-2A65A024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462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0085E8-103D-453E-9E87-A55DEAF0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2022F5-3145-4455-B5A5-4B1D429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208477-2666-4A67-B610-3DA6A6C0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117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096A0-A8EF-4F7D-AF69-82E2BAA59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22401C-51E0-4C1C-854E-CEF35EC5F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EED4D6-86F5-40B3-AC88-BAD7475CF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F52BF5-DE7D-4666-A62B-D9CE5BC3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E6281C-5D19-4F45-AE6E-5DDF0E0D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183B70-5245-4DDA-894A-4D15E2D8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4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48562-8F23-47E9-99F0-621509E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12AD7-7614-4879-9241-41E9A77D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CAB5F-C7B0-4A19-AEFF-8522F033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4FCA0-770B-4DC5-ABB8-88AFB3F0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67B72-F3AC-4116-BB94-BA310D61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93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AA27B-D328-4CFB-9454-05AAB629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82C8B7-859A-4135-94D3-9DC4EF4D9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C055D3-F2A8-4B29-95E8-0AFDC9355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D63C28-075B-4292-8DB0-3E500709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3B2A2-90B3-4DCA-8CDF-38C70273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DB8DA9-BBDF-4B21-8C87-1A603594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882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1A1AA-212C-4802-B0F5-86401539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77F417-D7CF-4C9C-B7C2-281A612E6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79CFAB-169B-4B5F-BAA1-A9C216D3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C62E5-83B5-4A25-B2FC-CB42993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6CF38D-988F-4097-ABF0-65CBA9D7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970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BA42C6-04D8-45AD-A2B6-0AF3DBDC2C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B2340A-A895-4131-81CA-5D4022327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C8F219-A375-4000-A7A9-B596CE84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8BC69-6157-4A5B-A1BC-CA34A02E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C1F210-0FA0-4359-A7A8-AF079156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76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DBAC-0099-415F-8C27-209D8B8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7D949-E75B-4CAC-A020-67E866BF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EEED9-DB07-4C3A-ADCF-9C57CA2D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C9124-5FEC-4762-9E8E-9DA9795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F0298-5B47-4F21-8D6D-802EE1B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AEBD4-6315-4C3B-9006-3D1D2AF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60409-B4BB-4801-B450-E9A69A707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2A8137-B69A-4248-B9C8-FDA9C2F78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56D9F2-9593-4904-B034-2A3FF62D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8D1F4-BDDB-4BF6-BEE5-6BE1CED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8EF2B-BC9E-4668-90EC-DC7CE6F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61053-5D47-43A4-AB72-FA4E64B5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11B8E-9ED5-43B0-B3AD-7D522C976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E80D5-E95C-4988-8964-8BFD738A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9F7E2C-29B0-4356-BEDE-7D6A55F2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35EE5A-F501-4B77-8B69-B9547B817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05207E-1DF9-421E-8A6E-A9885B3D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E2714-D2A7-4199-A979-FAAC2716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746AF1-733B-4A8C-B99E-95F30DC4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25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13520-6A5C-4117-A68E-9F34D18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83103-C3F4-4197-9840-19EF9AB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5027D6-4287-49B1-8FF6-B1E4E09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A8086-B289-424D-9144-B46B6741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8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96CE17-93FD-470C-852F-C04A5B01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39AC8A-75A5-4308-A4D9-91C6C025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08803-606A-461F-B8A2-45DF36EE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9FE5-958D-4A83-84B3-6C93321A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A609-A975-4B68-9875-22F34E3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AAAEA-D93D-47C2-A6E8-20166051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9314A-6D26-4E6E-AC89-4B321800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572B2-EEF9-42FD-9D6E-FA6BD4F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C47CD-BEB8-4BCC-8C4C-D655D735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8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E16CF-E25A-48BF-B14C-D189023D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554132-8B4D-4A6B-98A4-F85AE4883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9800C5-AF5A-463B-B70A-7F969A1E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B2C16A-0953-48B3-B315-DBDD1646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2652F0-EBD0-48B6-B01E-DC9FE833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1C5C9B-59CA-47AA-B824-52C454E5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8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9E15E8-94A6-48D0-A24D-0B0CB28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564804-F978-483E-822B-83FCB8D3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6681D-E2C3-4C64-AD91-36BDC2BED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B35B2-B2F7-45D0-811E-EA78DE20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AA3CD-6552-417C-A511-789FEB25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65409C-41B1-4176-A24E-8C4F4A5F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625" y="970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C30A23-3639-42B3-BF0A-322D32E94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76DC0E-7888-4E8A-9A2F-45AC3C694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10B5-7A4D-4EAA-A56F-6E96F68AC98C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37C02-955D-4D80-A724-CECDEEB4B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92D0A-EA2E-4B37-97E9-85723E6F6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45A74E-A4EF-4ADD-9D3E-DB828CD34DA3}"/>
              </a:ext>
            </a:extLst>
          </p:cNvPr>
          <p:cNvSpPr/>
          <p:nvPr userDrawn="1"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FFC87E-53AE-4C64-801A-08FE77DE658D}"/>
              </a:ext>
            </a:extLst>
          </p:cNvPr>
          <p:cNvSpPr txBox="1"/>
          <p:nvPr userDrawn="1"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AD7FB0D2-1816-4A66-8370-9526FCB1A7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B08D0EDE-F149-4903-8144-6825831E5000}"/>
              </a:ext>
            </a:extLst>
          </p:cNvPr>
          <p:cNvSpPr/>
          <p:nvPr userDrawn="1"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282ED6-6A93-4685-BBAD-205F3BF85CB7}"/>
              </a:ext>
            </a:extLst>
          </p:cNvPr>
          <p:cNvSpPr txBox="1"/>
          <p:nvPr userDrawn="1"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008D59-DA21-47C9-8F8A-53A8E3398972}"/>
              </a:ext>
            </a:extLst>
          </p:cNvPr>
          <p:cNvSpPr txBox="1"/>
          <p:nvPr userDrawn="1"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867E80-0391-46D7-8273-0B5549A3630A}"/>
              </a:ext>
            </a:extLst>
          </p:cNvPr>
          <p:cNvSpPr txBox="1"/>
          <p:nvPr userDrawn="1"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834F70-BC1B-41C2-902F-46AD589B8683}"/>
              </a:ext>
            </a:extLst>
          </p:cNvPr>
          <p:cNvSpPr txBox="1"/>
          <p:nvPr userDrawn="1"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A54570-0028-4F80-94A9-E43C2E5742D7}"/>
              </a:ext>
            </a:extLst>
          </p:cNvPr>
          <p:cNvSpPr txBox="1"/>
          <p:nvPr userDrawn="1"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94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400" b="1" kern="1200" dirty="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.sv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24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diagramData" Target="../diagrams/data1.xml"/><Relationship Id="rId5" Type="http://schemas.openxmlformats.org/officeDocument/2006/relationships/image" Target="../media/image2.sv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铛铛支付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A4E89-2CA5-40CC-A10C-AD48FB848867}"/>
              </a:ext>
            </a:extLst>
          </p:cNvPr>
          <p:cNvSpPr txBox="1"/>
          <p:nvPr/>
        </p:nvSpPr>
        <p:spPr>
          <a:xfrm>
            <a:off x="983847" y="3274139"/>
            <a:ext cx="6257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一个面向企业的兼信息展示，用户管理等的多功能开放支付平台</a:t>
            </a:r>
            <a:endParaRPr lang="zh-CN" altLang="en-US" sz="2800" b="1" dirty="0">
              <a:solidFill>
                <a:schemeClr val="bg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B5F70-DB87-49FC-96BD-F9F2413BD9E7}"/>
              </a:ext>
            </a:extLst>
          </p:cNvPr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汇报人：杜家楷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7FD266-54AE-4A79-BE5F-32A3138FC0B7}"/>
              </a:ext>
            </a:extLst>
          </p:cNvPr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6EBA856-E02C-47F4-972D-8DEBB12B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836A6BF-75AA-4F2E-BF9C-2DE2FCEB7583}"/>
              </a:ext>
            </a:extLst>
          </p:cNvPr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FCC40C2-D189-4E21-9504-708EDA7EA1F5}"/>
              </a:ext>
            </a:extLst>
          </p:cNvPr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9ABC21-B719-4B6E-93E1-DDCEE5B3F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0"/>
    </mc:Choice>
    <mc:Fallback>
      <p:transition spd="slow" advTm="69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钱包页面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A1CB6A-FA8E-47AA-8507-1C1E8954C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474" y="1443419"/>
            <a:ext cx="6786110" cy="43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8"/>
    </mc:Choice>
    <mc:Fallback>
      <p:transition spd="slow" advTm="382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钱包详情页面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889FF1-3C73-440C-AF59-D8F1FD60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664" y="1703501"/>
            <a:ext cx="4931358" cy="3842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0C90DC-0625-44DA-B741-A42B62481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256" y="1636696"/>
            <a:ext cx="5494344" cy="3909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317A9C-21A0-4C47-9369-B576BDE891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032" y="1552532"/>
            <a:ext cx="6389164" cy="41446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68112FA-A0D0-4873-9C71-D65064232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9021" y="740692"/>
            <a:ext cx="9012979" cy="5937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733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48"/>
    </mc:Choice>
    <mc:Fallback>
      <p:transition spd="slow" advTm="9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私聊页面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CC2652-CFA7-4500-B2B1-6B4EE604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233" y="95163"/>
            <a:ext cx="7892349" cy="6667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47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4"/>
    </mc:Choice>
    <mc:Fallback>
      <p:transition spd="slow" advTm="327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全局交易记录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8B58C7-D7D6-4401-8883-7C34344BCC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430"/>
          <a:stretch/>
        </p:blipFill>
        <p:spPr>
          <a:xfrm>
            <a:off x="231343" y="255847"/>
            <a:ext cx="11880386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3FA8C8-EB8F-4DB2-8381-8DA04BB35268}"/>
              </a:ext>
            </a:extLst>
          </p:cNvPr>
          <p:cNvSpPr/>
          <p:nvPr/>
        </p:nvSpPr>
        <p:spPr>
          <a:xfrm>
            <a:off x="532015" y="420430"/>
            <a:ext cx="2468880" cy="67685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仅网站管理员可见</a:t>
            </a:r>
          </a:p>
        </p:txBody>
      </p:sp>
    </p:spTree>
    <p:extLst>
      <p:ext uri="{BB962C8B-B14F-4D97-AF65-F5344CB8AC3E}">
        <p14:creationId xmlns:p14="http://schemas.microsoft.com/office/powerpoint/2010/main" val="79775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06"/>
    </mc:Choice>
    <mc:Fallback>
      <p:transition spd="slow" advTm="1460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审计日志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1BEE22-F8B0-43F4-82DE-4B13FFF3D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3383" y="0"/>
            <a:ext cx="12658765" cy="9851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8F52F49-70D6-4E21-9091-E8EE002C7553}"/>
              </a:ext>
            </a:extLst>
          </p:cNvPr>
          <p:cNvSpPr/>
          <p:nvPr/>
        </p:nvSpPr>
        <p:spPr>
          <a:xfrm>
            <a:off x="532015" y="420430"/>
            <a:ext cx="2468880" cy="67685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仅网站管理员可见</a:t>
            </a:r>
          </a:p>
        </p:txBody>
      </p:sp>
    </p:spTree>
    <p:extLst>
      <p:ext uri="{BB962C8B-B14F-4D97-AF65-F5344CB8AC3E}">
        <p14:creationId xmlns:p14="http://schemas.microsoft.com/office/powerpoint/2010/main" val="20509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13"/>
    </mc:Choice>
    <mc:Fallback>
      <p:transition spd="slow" advTm="1321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5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3"/>
    </mc:Choice>
    <mc:Fallback>
      <p:transition spd="slow" advTm="113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351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项目总体架构示意图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FBA395-8365-467D-BB3F-9E3A6F3129C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12" y="643336"/>
            <a:ext cx="6783949" cy="60967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567F0E-DAB0-4408-83F6-6869283747A7}"/>
              </a:ext>
            </a:extLst>
          </p:cNvPr>
          <p:cNvSpPr txBox="1"/>
          <p:nvPr/>
        </p:nvSpPr>
        <p:spPr>
          <a:xfrm>
            <a:off x="376432" y="2755287"/>
            <a:ext cx="60976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前后端分离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Restful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容器化部署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967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82"/>
    </mc:Choice>
    <mc:Fallback>
      <p:transition spd="slow" advTm="4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1"/>
    </mc:Choice>
    <mc:Fallback>
      <p:transition spd="slow" advTm="241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二维码支付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BE029DA-9A2F-4477-8117-0694F6380E0D}"/>
              </a:ext>
            </a:extLst>
          </p:cNvPr>
          <p:cNvGrpSpPr/>
          <p:nvPr/>
        </p:nvGrpSpPr>
        <p:grpSpPr>
          <a:xfrm>
            <a:off x="569344" y="1925905"/>
            <a:ext cx="3874151" cy="3563083"/>
            <a:chOff x="387273" y="1897583"/>
            <a:chExt cx="3874151" cy="356308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49D8B8A-20DF-4DBB-9D14-E0A8D326AC2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055" y="1897583"/>
              <a:ext cx="2980588" cy="246492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056A086-4DAD-409C-AEEA-71848A9D0789}"/>
                </a:ext>
              </a:extLst>
            </p:cNvPr>
            <p:cNvSpPr txBox="1"/>
            <p:nvPr/>
          </p:nvSpPr>
          <p:spPr>
            <a:xfrm>
              <a:off x="387273" y="5060556"/>
              <a:ext cx="3874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5">
                      <a:lumMod val="75000"/>
                    </a:schemeClr>
                  </a:solidFill>
                </a:rPr>
                <a:t>其他平台：手动输入收款人</a:t>
              </a:r>
              <a:r>
                <a:rPr lang="en-US" altLang="zh-CN" sz="2000" b="1" dirty="0">
                  <a:solidFill>
                    <a:schemeClr val="accent5">
                      <a:lumMod val="75000"/>
                    </a:schemeClr>
                  </a:solidFill>
                </a:rPr>
                <a:t>id</a:t>
              </a:r>
              <a:endParaRPr lang="zh-CN" altLang="en-US" sz="20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9BEAB5-67A9-4F84-9429-E311EAEEE51D}"/>
              </a:ext>
            </a:extLst>
          </p:cNvPr>
          <p:cNvGrpSpPr/>
          <p:nvPr/>
        </p:nvGrpSpPr>
        <p:grpSpPr>
          <a:xfrm>
            <a:off x="5039542" y="414738"/>
            <a:ext cx="3874151" cy="6028524"/>
            <a:chOff x="4939043" y="233254"/>
            <a:chExt cx="3874151" cy="6028524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99CF03F-23B2-4263-B0B9-E649F80ADA97}"/>
                </a:ext>
              </a:extLst>
            </p:cNvPr>
            <p:cNvSpPr txBox="1"/>
            <p:nvPr/>
          </p:nvSpPr>
          <p:spPr>
            <a:xfrm>
              <a:off x="4939043" y="5861668"/>
              <a:ext cx="3874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5">
                      <a:lumMod val="75000"/>
                    </a:schemeClr>
                  </a:solidFill>
                </a:rPr>
                <a:t>铛铛支付：扫码即可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438E2CD-DC93-4A6E-A165-D04F2524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934" y="233254"/>
              <a:ext cx="2942882" cy="515985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4254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3"/>
    </mc:Choice>
    <mc:Fallback>
      <p:transition spd="slow" advTm="1399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RBAC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权限认证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8DAB05D-91EF-433B-932E-1D7B19924D96}"/>
              </a:ext>
            </a:extLst>
          </p:cNvPr>
          <p:cNvGrpSpPr/>
          <p:nvPr/>
        </p:nvGrpSpPr>
        <p:grpSpPr>
          <a:xfrm>
            <a:off x="252786" y="1201789"/>
            <a:ext cx="5020767" cy="5272074"/>
            <a:chOff x="252786" y="1201789"/>
            <a:chExt cx="5020767" cy="527207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5276967-C194-4090-A475-CC3823B19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786" y="1654598"/>
              <a:ext cx="5020767" cy="48192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B24A6C0-F257-4F48-8756-A1AB2859BBB1}"/>
                </a:ext>
              </a:extLst>
            </p:cNvPr>
            <p:cNvSpPr txBox="1"/>
            <p:nvPr/>
          </p:nvSpPr>
          <p:spPr>
            <a:xfrm>
              <a:off x="1132106" y="1201789"/>
              <a:ext cx="30044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/>
                <a:t>RBAC角色权限表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BCD4329-D5BD-4971-B6E9-33ADBF6E7CE0}"/>
              </a:ext>
            </a:extLst>
          </p:cNvPr>
          <p:cNvGrpSpPr/>
          <p:nvPr/>
        </p:nvGrpSpPr>
        <p:grpSpPr>
          <a:xfrm>
            <a:off x="5497086" y="1201789"/>
            <a:ext cx="4300481" cy="4807265"/>
            <a:chOff x="5410461" y="1201789"/>
            <a:chExt cx="4300481" cy="480726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A5D7078-6868-4A9F-85A3-DB4F79C43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0461" y="1730022"/>
              <a:ext cx="4300481" cy="42790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BA87BB2-679C-49F2-8CD2-B15C47A15B97}"/>
                </a:ext>
              </a:extLst>
            </p:cNvPr>
            <p:cNvSpPr txBox="1"/>
            <p:nvPr/>
          </p:nvSpPr>
          <p:spPr>
            <a:xfrm>
              <a:off x="6058472" y="1201789"/>
              <a:ext cx="30044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/>
                <a:t>RBAC用户角色表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2A42C8B-CCB1-4B44-B6FC-ABA6DB7AA612}"/>
              </a:ext>
            </a:extLst>
          </p:cNvPr>
          <p:cNvGrpSpPr/>
          <p:nvPr/>
        </p:nvGrpSpPr>
        <p:grpSpPr>
          <a:xfrm>
            <a:off x="1" y="6788095"/>
            <a:ext cx="12192000" cy="6858000"/>
            <a:chOff x="-125186" y="-92529"/>
            <a:chExt cx="12475029" cy="72063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763921B-EE47-479E-A474-D7EEF66FB589}"/>
                </a:ext>
              </a:extLst>
            </p:cNvPr>
            <p:cNvSpPr/>
            <p:nvPr/>
          </p:nvSpPr>
          <p:spPr>
            <a:xfrm>
              <a:off x="-125186" y="-92529"/>
              <a:ext cx="12475029" cy="7206343"/>
            </a:xfrm>
            <a:prstGeom prst="rect">
              <a:avLst/>
            </a:prstGeom>
            <a:solidFill>
              <a:schemeClr val="bg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EB49D20-30C0-455E-8A20-C344E38C64BB}"/>
                </a:ext>
              </a:extLst>
            </p:cNvPr>
            <p:cNvGrpSpPr/>
            <p:nvPr/>
          </p:nvGrpSpPr>
          <p:grpSpPr>
            <a:xfrm>
              <a:off x="552414" y="254663"/>
              <a:ext cx="11119828" cy="6434381"/>
              <a:chOff x="-326690" y="-174341"/>
              <a:chExt cx="11119828" cy="64343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04778F4-B0AF-4159-B74F-010ECA65AF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21714" b="3947"/>
              <a:stretch/>
            </p:blipFill>
            <p:spPr>
              <a:xfrm>
                <a:off x="-326690" y="-174341"/>
                <a:ext cx="11119828" cy="6434381"/>
              </a:xfrm>
              <a:prstGeom prst="rect">
                <a:avLst/>
              </a:prstGeom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186341F-6B71-40CE-B155-C7280D4AC7DA}"/>
                  </a:ext>
                </a:extLst>
              </p:cNvPr>
              <p:cNvSpPr txBox="1"/>
              <p:nvPr/>
            </p:nvSpPr>
            <p:spPr>
              <a:xfrm>
                <a:off x="3175514" y="-99845"/>
                <a:ext cx="3819742" cy="4204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/>
                  <a:t>非法操作会被拦截并且记录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9116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18"/>
    </mc:Choice>
    <mc:Fallback>
      <p:transition spd="slow" advTm="9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98981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513884-73F1-4547-88FC-3ECA91399A56}"/>
              </a:ext>
            </a:extLst>
          </p:cNvPr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B399000-0D26-4240-B558-FE016C9B219B}"/>
              </a:ext>
            </a:extLst>
          </p:cNvPr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D5F8B8C-A732-4A1D-8149-F19C3E21B79C}"/>
              </a:ext>
            </a:extLst>
          </p:cNvPr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CFAAE20-D8F0-4F87-AC37-8502B4394D2B}"/>
              </a:ext>
            </a:extLst>
          </p:cNvPr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FC3660-DA7F-4555-96F4-E35E6A6E35DE}"/>
              </a:ext>
            </a:extLst>
          </p:cNvPr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A345C6-14D6-40CB-9563-332AAEAE8839}"/>
              </a:ext>
            </a:extLst>
          </p:cNvPr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5D8A63-15B0-44CB-A213-510EBC49B2EE}"/>
              </a:ext>
            </a:extLst>
          </p:cNvPr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040417-6215-474A-8113-CD7BD7D8CB7B}"/>
              </a:ext>
            </a:extLst>
          </p:cNvPr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4817A2-10E9-4192-B303-2BD883B34F52}"/>
              </a:ext>
            </a:extLst>
          </p:cNvPr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19B616-CE46-4B64-88A7-A37DE6EA12BC}"/>
              </a:ext>
            </a:extLst>
          </p:cNvPr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CE6A3C-8AA6-4135-BB3B-FC8E9C518325}"/>
              </a:ext>
            </a:extLst>
          </p:cNvPr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C9A6FFD-69C7-497E-85D7-054768B4E87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7842A79-EBA3-486B-8619-BA194163FDAD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9728AA-342A-4687-935B-84AF07F9531D}"/>
              </a:ext>
            </a:extLst>
          </p:cNvPr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ADD300-945F-4232-AA2A-3C1E081B9A49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06CFB8-0AA2-42BF-9A99-3A980A5EAC0C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59AB53-71F3-450F-9FBC-E36D24756ECC}"/>
              </a:ext>
            </a:extLst>
          </p:cNvPr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72664F9-F5E1-4B16-A869-F5B5D3323D98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6C13E9-82BE-4286-82D4-7923B7B55B35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679C73-1D02-472F-8905-A22E1608E82B}"/>
              </a:ext>
            </a:extLst>
          </p:cNvPr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FD56C2D-ADA4-4BB4-805C-DB795548035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EE06559-56DD-4AE7-82C8-0514802061A8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5B43D91-7C26-4E76-9D3D-F60F5B7077A4}"/>
              </a:ext>
            </a:extLst>
          </p:cNvPr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8F7F61-2CD2-4092-86E9-04056A040BEA}"/>
              </a:ext>
            </a:extLst>
          </p:cNvPr>
          <p:cNvSpPr txBox="1"/>
          <p:nvPr/>
        </p:nvSpPr>
        <p:spPr>
          <a:xfrm>
            <a:off x="6021982" y="1057196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9E4ACF-A1E2-4269-952A-425FD811DDB1}"/>
              </a:ext>
            </a:extLst>
          </p:cNvPr>
          <p:cNvSpPr txBox="1"/>
          <p:nvPr/>
        </p:nvSpPr>
        <p:spPr>
          <a:xfrm>
            <a:off x="6608735" y="2071543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8222029-B6C8-494C-8188-05BF70C45A32}"/>
              </a:ext>
            </a:extLst>
          </p:cNvPr>
          <p:cNvSpPr txBox="1"/>
          <p:nvPr/>
        </p:nvSpPr>
        <p:spPr>
          <a:xfrm>
            <a:off x="6710218" y="3188010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3E856-E00F-4731-B9BA-1D000EE14DC7}"/>
              </a:ext>
            </a:extLst>
          </p:cNvPr>
          <p:cNvSpPr txBox="1"/>
          <p:nvPr/>
        </p:nvSpPr>
        <p:spPr>
          <a:xfrm>
            <a:off x="6608736" y="4295944"/>
            <a:ext cx="3546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51F99899-39A8-470D-82EA-6A5DDB624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7A7CAB0-467B-4845-ADDD-6172A0C97C29}"/>
              </a:ext>
            </a:extLst>
          </p:cNvPr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1FF935-C2AC-457B-B9C0-2A44FCCFA601}"/>
              </a:ext>
            </a:extLst>
          </p:cNvPr>
          <p:cNvSpPr/>
          <p:nvPr/>
        </p:nvSpPr>
        <p:spPr>
          <a:xfrm>
            <a:off x="6127826" y="548727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80F2BA-54DB-4929-B992-B4320D029431}"/>
              </a:ext>
            </a:extLst>
          </p:cNvPr>
          <p:cNvGrpSpPr/>
          <p:nvPr/>
        </p:nvGrpSpPr>
        <p:grpSpPr>
          <a:xfrm>
            <a:off x="5292392" y="5417123"/>
            <a:ext cx="619822" cy="633542"/>
            <a:chOff x="5305305" y="963962"/>
            <a:chExt cx="619822" cy="63354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A3B69B4-189E-4530-AFA1-4032975E46E4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284B29-F21C-4CC6-BF25-A2CD9569CDFA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0B8C17DF-AA8E-41BC-81B4-7B1ED012BE78}"/>
              </a:ext>
            </a:extLst>
          </p:cNvPr>
          <p:cNvSpPr txBox="1"/>
          <p:nvPr/>
        </p:nvSpPr>
        <p:spPr>
          <a:xfrm>
            <a:off x="6115039" y="5473387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49608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0"/>
    </mc:Choice>
    <mc:Fallback>
      <p:transition spd="slow" advTm="769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集群部署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F130C97-2FAD-49CE-B356-45B9A1AACF02}"/>
              </a:ext>
            </a:extLst>
          </p:cNvPr>
          <p:cNvGrpSpPr/>
          <p:nvPr/>
        </p:nvGrpSpPr>
        <p:grpSpPr>
          <a:xfrm>
            <a:off x="313695" y="2582349"/>
            <a:ext cx="4115929" cy="3178002"/>
            <a:chOff x="313695" y="2582349"/>
            <a:chExt cx="4115929" cy="317800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5398568-9503-4F25-8937-4354F5520D5A}"/>
                </a:ext>
              </a:extLst>
            </p:cNvPr>
            <p:cNvGrpSpPr/>
            <p:nvPr/>
          </p:nvGrpSpPr>
          <p:grpSpPr>
            <a:xfrm>
              <a:off x="313695" y="2582349"/>
              <a:ext cx="4115929" cy="2646039"/>
              <a:chOff x="684651" y="2499666"/>
              <a:chExt cx="4115929" cy="264603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F651231E-282D-4842-AB89-5045C522A3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7245" t="10660"/>
              <a:stretch/>
            </p:blipFill>
            <p:spPr>
              <a:xfrm>
                <a:off x="684651" y="2499666"/>
                <a:ext cx="4115929" cy="264603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757953A-4A15-4A04-B8B1-C4F62AA9E7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2521" t="31052" r="20573" b="57591"/>
              <a:stretch/>
            </p:blipFill>
            <p:spPr>
              <a:xfrm>
                <a:off x="2830624" y="2566850"/>
                <a:ext cx="1467002" cy="1436640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  <a:effectLst>
                <a:outerShdw blurRad="50800" dist="38100" sx="104000" sy="104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CF6EC0-CA99-4E0C-9266-1BB3D6E926EB}"/>
                </a:ext>
              </a:extLst>
            </p:cNvPr>
            <p:cNvSpPr txBox="1"/>
            <p:nvPr/>
          </p:nvSpPr>
          <p:spPr>
            <a:xfrm>
              <a:off x="764508" y="5360241"/>
              <a:ext cx="30044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/>
                <a:t>使用集群部署之前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F9E34D0-5B0F-4C92-82B9-21CA8477872E}"/>
              </a:ext>
            </a:extLst>
          </p:cNvPr>
          <p:cNvGrpSpPr/>
          <p:nvPr/>
        </p:nvGrpSpPr>
        <p:grpSpPr>
          <a:xfrm>
            <a:off x="5210552" y="1933763"/>
            <a:ext cx="5532535" cy="3826588"/>
            <a:chOff x="5210552" y="1933763"/>
            <a:chExt cx="5532535" cy="382658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1D9BBB4-71DA-42A4-985C-9D4ED470F7BC}"/>
                </a:ext>
              </a:extLst>
            </p:cNvPr>
            <p:cNvGrpSpPr/>
            <p:nvPr/>
          </p:nvGrpSpPr>
          <p:grpSpPr>
            <a:xfrm>
              <a:off x="5210552" y="1933763"/>
              <a:ext cx="5532535" cy="3294625"/>
              <a:chOff x="5784923" y="2001483"/>
              <a:chExt cx="5532535" cy="3294625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DD1BAD30-CE6B-4D82-A622-060E1AA7A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4923" y="2001483"/>
                <a:ext cx="5532535" cy="32946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E32C29E7-5235-4FB6-8BE5-31B641551F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05" t="30987" r="14132" b="56571"/>
              <a:stretch/>
            </p:blipFill>
            <p:spPr>
              <a:xfrm>
                <a:off x="9687444" y="2444895"/>
                <a:ext cx="1467002" cy="1436640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  <a:effectLst>
                <a:outerShdw blurRad="50800" dist="38100" sx="104000" sy="104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74E37C8-EC27-40A8-AB8B-B5397DF075B3}"/>
                </a:ext>
              </a:extLst>
            </p:cNvPr>
            <p:cNvSpPr txBox="1"/>
            <p:nvPr/>
          </p:nvSpPr>
          <p:spPr>
            <a:xfrm>
              <a:off x="6191173" y="5360241"/>
              <a:ext cx="30044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/>
                <a:t>使用集群部署之后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57CB7AFF-6C38-48BC-9F7A-5B83086F6AE5}"/>
              </a:ext>
            </a:extLst>
          </p:cNvPr>
          <p:cNvSpPr txBox="1"/>
          <p:nvPr/>
        </p:nvSpPr>
        <p:spPr>
          <a:xfrm>
            <a:off x="606723" y="1121780"/>
            <a:ext cx="687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应用使用</a:t>
            </a:r>
            <a:r>
              <a:rPr lang="zh-CN" altLang="en-US" sz="2000" b="1" u="sng" dirty="0"/>
              <a:t>集群</a:t>
            </a:r>
            <a:r>
              <a:rPr lang="zh-CN" altLang="en-US" sz="2000" dirty="0"/>
              <a:t>部署，具有</a:t>
            </a:r>
            <a:r>
              <a:rPr lang="zh-CN" altLang="en-US" sz="2000" dirty="0">
                <a:highlight>
                  <a:srgbClr val="FFFF00"/>
                </a:highlight>
              </a:rPr>
              <a:t>自动扩缩容</a:t>
            </a:r>
            <a:r>
              <a:rPr lang="zh-CN" altLang="en-US" sz="2000" dirty="0"/>
              <a:t>，</a:t>
            </a:r>
            <a:r>
              <a:rPr lang="zh-CN" altLang="en-US" sz="2000" dirty="0">
                <a:highlight>
                  <a:srgbClr val="FFFF00"/>
                </a:highlight>
              </a:rPr>
              <a:t>故障转移</a:t>
            </a:r>
            <a:r>
              <a:rPr lang="zh-CN" altLang="en-US" sz="2000" dirty="0"/>
              <a:t>等功能，可以更好的应对</a:t>
            </a:r>
            <a:r>
              <a:rPr lang="zh-CN" altLang="en-US" sz="2000" dirty="0">
                <a:solidFill>
                  <a:srgbClr val="FF0000"/>
                </a:solidFill>
              </a:rPr>
              <a:t>高并发</a:t>
            </a:r>
            <a:r>
              <a:rPr lang="zh-CN" altLang="en-US" sz="2000" dirty="0"/>
              <a:t>场景，为未来用户增长打好基础。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484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60"/>
    </mc:Choice>
    <mc:Fallback>
      <p:transition spd="slow" advTm="19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CE44E0-91AA-4E25-948F-8058D87B651F}"/>
              </a:ext>
            </a:extLst>
          </p:cNvPr>
          <p:cNvSpPr txBox="1"/>
          <p:nvPr/>
        </p:nvSpPr>
        <p:spPr>
          <a:xfrm>
            <a:off x="1962054" y="3044014"/>
            <a:ext cx="2361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4D4D4D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Unispace" panose="02000809060000020004" pitchFamily="49" charset="0"/>
              </a:rPr>
              <a:t>No.1</a:t>
            </a:r>
            <a:endParaRPr lang="zh-CN" altLang="en-US" sz="6000" b="1" dirty="0">
              <a:solidFill>
                <a:srgbClr val="4D4D4D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Unispace" panose="020008090600000200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3D382D-5FC4-416A-8C7A-9474F9036AC7}"/>
              </a:ext>
            </a:extLst>
          </p:cNvPr>
          <p:cNvSpPr txBox="1"/>
          <p:nvPr/>
        </p:nvSpPr>
        <p:spPr>
          <a:xfrm>
            <a:off x="4962573" y="3044014"/>
            <a:ext cx="2361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37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0"/>
    </mc:Choice>
    <mc:Fallback>
      <p:transition spd="slow" advTm="6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通信安全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59F8DDE-172E-47A3-A8B4-5C58E9D82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43" y="4205746"/>
            <a:ext cx="4254499" cy="2395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BF8F23C-20E2-4ACF-AD29-BD53B63B6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47" y="4090329"/>
            <a:ext cx="5158224" cy="2626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4D18686-070C-44C8-9C6A-F4298B4AA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6" y="2172694"/>
            <a:ext cx="7633847" cy="1761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4D4553-E180-4F5B-A856-501E38979294}"/>
              </a:ext>
            </a:extLst>
          </p:cNvPr>
          <p:cNvSpPr txBox="1"/>
          <p:nvPr/>
        </p:nvSpPr>
        <p:spPr>
          <a:xfrm>
            <a:off x="809361" y="1754417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Https</a:t>
            </a:r>
            <a:r>
              <a:rPr lang="zh-CN" altLang="en-US" dirty="0"/>
              <a:t>协议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0A0AE9-8975-40D2-92ED-B6E644F29539}"/>
              </a:ext>
            </a:extLst>
          </p:cNvPr>
          <p:cNvSpPr txBox="1"/>
          <p:nvPr/>
        </p:nvSpPr>
        <p:spPr>
          <a:xfrm>
            <a:off x="916641" y="1255011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怎么保证用户和服务器之间的通信的安全？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7A11954-C865-4832-9E1A-9C88D676D2E5}"/>
              </a:ext>
            </a:extLst>
          </p:cNvPr>
          <p:cNvSpPr/>
          <p:nvPr/>
        </p:nvSpPr>
        <p:spPr>
          <a:xfrm>
            <a:off x="4333447" y="313193"/>
            <a:ext cx="4699936" cy="684736"/>
          </a:xfrm>
          <a:prstGeom prst="roundRect">
            <a:avLst>
              <a:gd name="adj" fmla="val 20693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有效预防窃听攻击和中间人攻击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861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53"/>
    </mc:Choice>
    <mc:Fallback>
      <p:transition spd="slow" advTm="31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76147D6B-7F05-41F9-88A9-75F5E8DF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553" y="971526"/>
            <a:ext cx="4184643" cy="4479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输入安全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8C1609-932F-4091-AF8F-38CB02C85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399" y="1392063"/>
            <a:ext cx="4637436" cy="3303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9A06BB-2117-4E61-8BF3-7ECBE5A4D241}"/>
              </a:ext>
            </a:extLst>
          </p:cNvPr>
          <p:cNvSpPr txBox="1"/>
          <p:nvPr/>
        </p:nvSpPr>
        <p:spPr>
          <a:xfrm>
            <a:off x="726541" y="151052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怎么防止恶意用户的主动攻击？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FDFE06-4E78-4079-8747-927836EC66B1}"/>
              </a:ext>
            </a:extLst>
          </p:cNvPr>
          <p:cNvSpPr txBox="1"/>
          <p:nvPr/>
        </p:nvSpPr>
        <p:spPr>
          <a:xfrm>
            <a:off x="798443" y="2890238"/>
            <a:ext cx="320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正则校验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使用预编译查询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DEAFDDC-033E-4650-8375-C634F28C91A4}"/>
              </a:ext>
            </a:extLst>
          </p:cNvPr>
          <p:cNvSpPr/>
          <p:nvPr/>
        </p:nvSpPr>
        <p:spPr>
          <a:xfrm>
            <a:off x="834481" y="5302144"/>
            <a:ext cx="3899918" cy="684736"/>
          </a:xfrm>
          <a:prstGeom prst="roundRect">
            <a:avLst>
              <a:gd name="adj" fmla="val 20693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有效的预防了</a:t>
            </a:r>
            <a:r>
              <a:rPr lang="en-US" altLang="zh-CN" sz="2400" dirty="0"/>
              <a:t>XSS</a:t>
            </a:r>
            <a:r>
              <a:rPr lang="zh-CN" altLang="en-US" sz="2400" dirty="0"/>
              <a:t>攻击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023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43"/>
    </mc:Choice>
    <mc:Fallback>
      <p:transition spd="slow" advTm="26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uiExpand="1" build="p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第三方平台安全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6F60E-9891-4284-94FC-176B4B860F28}"/>
              </a:ext>
            </a:extLst>
          </p:cNvPr>
          <p:cNvSpPr txBox="1"/>
          <p:nvPr/>
        </p:nvSpPr>
        <p:spPr>
          <a:xfrm>
            <a:off x="968457" y="144835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怎么验证第三方平台的身份？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5E5D50B-F80A-4A2E-BF2F-0337FD464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" y="2855016"/>
            <a:ext cx="10264211" cy="3493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9528AFD-692E-433B-B1AD-A4A445FB603C}"/>
              </a:ext>
            </a:extLst>
          </p:cNvPr>
          <p:cNvSpPr txBox="1"/>
          <p:nvPr/>
        </p:nvSpPr>
        <p:spPr>
          <a:xfrm>
            <a:off x="4796072" y="819569"/>
            <a:ext cx="408142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FF00"/>
                </a:highlight>
              </a:rPr>
              <a:t>RSA</a:t>
            </a:r>
            <a:r>
              <a:rPr lang="zh-CN" altLang="en-US" dirty="0">
                <a:highlight>
                  <a:srgbClr val="FFFF00"/>
                </a:highlight>
              </a:rPr>
              <a:t>签名</a:t>
            </a:r>
            <a:endParaRPr lang="en-US" altLang="zh-CN" dirty="0">
              <a:highlight>
                <a:srgbClr val="FFFF0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接受请求时验证第三方的签名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响应时附带上自己的签名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1F41BC9-F827-457E-BCDE-7917F63EB2AC}"/>
              </a:ext>
            </a:extLst>
          </p:cNvPr>
          <p:cNvSpPr/>
          <p:nvPr/>
        </p:nvSpPr>
        <p:spPr>
          <a:xfrm>
            <a:off x="3184306" y="2701646"/>
            <a:ext cx="3899918" cy="684736"/>
          </a:xfrm>
          <a:prstGeom prst="roundRect">
            <a:avLst>
              <a:gd name="adj" fmla="val 20693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解决平台之间的互信问题</a:t>
            </a:r>
            <a:endParaRPr lang="en-US" altLang="zh-CN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717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02"/>
    </mc:Choice>
    <mc:Fallback>
      <p:transition spd="slow" advTm="24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uiExpand="1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平台理念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EC91EF-8B15-4031-8B15-04DC1743611D}"/>
              </a:ext>
            </a:extLst>
          </p:cNvPr>
          <p:cNvSpPr txBox="1"/>
          <p:nvPr/>
        </p:nvSpPr>
        <p:spPr>
          <a:xfrm>
            <a:off x="1835772" y="1401318"/>
            <a:ext cx="6095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u="sng" dirty="0"/>
              <a:t>铛铛支付</a:t>
            </a:r>
            <a:r>
              <a:rPr lang="zh-CN" altLang="en-US" sz="2400" dirty="0"/>
              <a:t>不只是一个</a:t>
            </a:r>
            <a:r>
              <a:rPr lang="zh-CN" altLang="en-US" sz="2400" dirty="0">
                <a:highlight>
                  <a:srgbClr val="FFFF00"/>
                </a:highlight>
              </a:rPr>
              <a:t>支付平台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zh-CN" altLang="en-US" sz="2400" dirty="0"/>
              <a:t>更是一个</a:t>
            </a:r>
            <a:r>
              <a:rPr lang="zh-CN" altLang="en-US" sz="2400" dirty="0">
                <a:solidFill>
                  <a:srgbClr val="FF0000"/>
                </a:solidFill>
              </a:rPr>
              <a:t>开放</a:t>
            </a:r>
            <a:r>
              <a:rPr lang="zh-CN" altLang="en-US" sz="2400" dirty="0"/>
              <a:t>的</a:t>
            </a:r>
            <a:r>
              <a:rPr lang="zh-CN" altLang="en-US" sz="2400" dirty="0">
                <a:highlight>
                  <a:srgbClr val="FFFF00"/>
                </a:highlight>
              </a:rPr>
              <a:t>支付生态圈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C6B5D3-FBA2-4302-92B1-0A22CBD3E34C}"/>
              </a:ext>
            </a:extLst>
          </p:cNvPr>
          <p:cNvSpPr txBox="1"/>
          <p:nvPr/>
        </p:nvSpPr>
        <p:spPr>
          <a:xfrm>
            <a:off x="1778233" y="2516351"/>
            <a:ext cx="6095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</a:rPr>
              <a:t>Post /requestTransaction?identity=xxx</a:t>
            </a:r>
            <a:r>
              <a:rPr lang="en-US" altLang="zh-CN" dirty="0">
                <a:latin typeface="Consolas" panose="020B0609020204030204" pitchFamily="49" charset="0"/>
              </a:rPr>
              <a:t> #q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nsolas" panose="020B0609020204030204" pitchFamily="49" charset="0"/>
              </a:rPr>
              <a:t>Post /</a:t>
            </a:r>
            <a:r>
              <a:rPr lang="en-US" altLang="zh-CN" dirty="0" err="1">
                <a:latin typeface="Consolas" panose="020B0609020204030204" pitchFamily="49" charset="0"/>
              </a:rPr>
              <a:t>startTransaction?code</a:t>
            </a:r>
            <a:r>
              <a:rPr lang="en-US" altLang="zh-CN" dirty="0">
                <a:latin typeface="Consolas" panose="020B0609020204030204" pitchFamily="49" charset="0"/>
              </a:rPr>
              <a:t>=xxx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FDE74A-EE71-4EA0-B96E-33F1283062B9}"/>
              </a:ext>
            </a:extLst>
          </p:cNvPr>
          <p:cNvGrpSpPr/>
          <p:nvPr/>
        </p:nvGrpSpPr>
        <p:grpSpPr>
          <a:xfrm>
            <a:off x="1645001" y="3394047"/>
            <a:ext cx="6095234" cy="3208116"/>
            <a:chOff x="1645001" y="3394047"/>
            <a:chExt cx="6095234" cy="320811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7751503-2391-463A-8985-86714FB13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1867" y="3737996"/>
              <a:ext cx="820586" cy="82058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D0F98059-931E-4FCF-9AD0-B715EB84A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5139" y="5340590"/>
              <a:ext cx="1019146" cy="101914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415C8C0-FD3A-47B0-A2BD-406E09600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632" y="4073149"/>
              <a:ext cx="1083673" cy="957245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B163365-12BB-480C-8976-F6F7A9EB9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55" b="36455"/>
            <a:stretch/>
          </p:blipFill>
          <p:spPr>
            <a:xfrm>
              <a:off x="4704303" y="5630601"/>
              <a:ext cx="1760240" cy="476866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9C68C0D-AFA5-4C25-9140-D80A9F83E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468" y="3963368"/>
              <a:ext cx="957245" cy="957245"/>
            </a:xfrm>
            <a:prstGeom prst="rect">
              <a:avLst/>
            </a:prstGeom>
          </p:spPr>
        </p:pic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EB857894-C2A5-4C17-BF37-CFD159138374}"/>
                </a:ext>
              </a:extLst>
            </p:cNvPr>
            <p:cNvSpPr/>
            <p:nvPr/>
          </p:nvSpPr>
          <p:spPr>
            <a:xfrm>
              <a:off x="1645001" y="3394047"/>
              <a:ext cx="6095234" cy="3208116"/>
            </a:xfrm>
            <a:prstGeom prst="ellipse">
              <a:avLst/>
            </a:prstGeom>
            <a:noFill/>
            <a:ln w="31750" cap="flat" cmpd="sng" algn="ctr">
              <a:solidFill>
                <a:schemeClr val="accent3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DE39D5D-D681-4254-8404-2C331C5528C9}"/>
                </a:ext>
              </a:extLst>
            </p:cNvPr>
            <p:cNvSpPr txBox="1"/>
            <p:nvPr/>
          </p:nvSpPr>
          <p:spPr>
            <a:xfrm>
              <a:off x="3105139" y="4897070"/>
              <a:ext cx="33140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/>
                <a:t>铛铛支付支付生态圈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817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98"/>
    </mc:Choice>
    <mc:Fallback>
      <p:transition spd="slow" advTm="19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3817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还有一些零碎的亮点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3E2DB-3F05-4785-A0F4-A6D65C1B6934}"/>
              </a:ext>
            </a:extLst>
          </p:cNvPr>
          <p:cNvSpPr txBox="1"/>
          <p:nvPr/>
        </p:nvSpPr>
        <p:spPr>
          <a:xfrm>
            <a:off x="968457" y="1202644"/>
            <a:ext cx="539282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CI/CD </a:t>
            </a:r>
            <a:r>
              <a:rPr lang="zh-CN" altLang="en-US" dirty="0"/>
              <a:t>流水线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GitOps</a:t>
            </a:r>
            <a:r>
              <a:rPr lang="zh-CN" altLang="en-US" dirty="0"/>
              <a:t> </a:t>
            </a:r>
            <a:r>
              <a:rPr lang="en-US" altLang="zh-CN" dirty="0" err="1"/>
              <a:t>IaC</a:t>
            </a:r>
            <a:r>
              <a:rPr lang="en-US" altLang="zh-CN" dirty="0"/>
              <a:t> </a:t>
            </a:r>
            <a:r>
              <a:rPr lang="zh-CN" altLang="en-US" dirty="0"/>
              <a:t>代码即基础架构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自己实现的</a:t>
            </a:r>
            <a:r>
              <a:rPr lang="en-US" altLang="zh-CN" dirty="0"/>
              <a:t>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自己实现的</a:t>
            </a:r>
            <a:r>
              <a:rPr lang="en-US" altLang="zh-CN" dirty="0"/>
              <a:t>IOC/DI/AOP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AOP</a:t>
            </a:r>
            <a:r>
              <a:rPr lang="zh-CN" altLang="en-US" dirty="0"/>
              <a:t>实现统一审批功能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子钱包设计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声明式事务和锁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邮箱验证码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人机验证码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Jwt</a:t>
            </a:r>
            <a:r>
              <a:rPr lang="en-US" altLang="zh-CN" dirty="0"/>
              <a:t> </a:t>
            </a:r>
            <a:r>
              <a:rPr lang="zh-CN" altLang="en-US" dirty="0"/>
              <a:t>作登录状态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支持用户上传自己的头像和文件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全程日志记录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全自动参数校验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统一异常处理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 err="1"/>
              <a:t>Apifox</a:t>
            </a:r>
            <a:r>
              <a:rPr lang="en-US" altLang="zh-CN" dirty="0"/>
              <a:t> </a:t>
            </a:r>
            <a:r>
              <a:rPr lang="zh-CN" altLang="en-US" dirty="0"/>
              <a:t>记录接口信息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数据库用户密码加盐存储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Git </a:t>
            </a:r>
            <a:r>
              <a:rPr lang="zh-CN" altLang="en-US" dirty="0"/>
              <a:t>使用双分支开发，</a:t>
            </a:r>
            <a:r>
              <a:rPr lang="en-US" altLang="zh-CN" dirty="0"/>
              <a:t>dev </a:t>
            </a:r>
            <a:r>
              <a:rPr lang="zh-CN" altLang="en-US" dirty="0"/>
              <a:t>分支定时合并到主分支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Git </a:t>
            </a:r>
            <a:r>
              <a:rPr lang="zh-CN" altLang="en-US" dirty="0"/>
              <a:t>提交粒度小</a:t>
            </a:r>
          </a:p>
        </p:txBody>
      </p:sp>
    </p:spTree>
    <p:extLst>
      <p:ext uri="{BB962C8B-B14F-4D97-AF65-F5344CB8AC3E}">
        <p14:creationId xmlns:p14="http://schemas.microsoft.com/office/powerpoint/2010/main" val="116456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3"/>
    </mc:Choice>
    <mc:Fallback>
      <p:transition spd="slow" advTm="6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8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2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4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5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1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0"/>
    </mc:Choice>
    <mc:Fallback>
      <p:transition spd="slow" advTm="186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79F68AFB-0753-456F-A71D-5CC9D01CA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588574"/>
              </p:ext>
            </p:extLst>
          </p:nvPr>
        </p:nvGraphicFramePr>
        <p:xfrm>
          <a:off x="968457" y="12251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9473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3"/>
    </mc:Choice>
    <mc:Fallback>
      <p:transition spd="slow" advTm="6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92ADDE-1A4F-4B3B-8B46-BB6EF8811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992ADDE-1A4F-4B3B-8B46-BB6EF88113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2C480D-27E2-4B3D-AE56-7331C804B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3C2C480D-27E2-4B3D-AE56-7331C804B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D2AE09-F8C4-4297-837B-120E2C9408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E5D2AE09-F8C4-4297-837B-120E2C9408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8253C5-6BF4-48D0-98D5-C9CC1EA79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3D8253C5-6BF4-48D0-98D5-C9CC1EA79C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602501-BF24-434B-8FF4-C46484121E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D602501-BF24-434B-8FF4-C46484121E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59025A-2790-4F09-8A90-9F403B555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C359025A-2790-4F09-8A90-9F403B555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C52142-63A7-4CE9-9C3C-4A25B14A2C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D8C52142-63A7-4CE9-9C3C-4A25B14A2C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882CC2-EE14-48D2-BCCB-1FB6D62F3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AC882CC2-EE14-48D2-BCCB-1FB6D62F3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E21497-7123-4A50-901C-9F5EDEEEF4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C7E21497-7123-4A50-901C-9F5EDEEEF4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1459BD-27C5-40C0-A72E-A6DBA07FD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B1459BD-27C5-40C0-A72E-A6DBA07FD8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581902B6-01BB-4415-B0CE-7125A3AB4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BFF470B-826F-42F8-BE99-0C03C589C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1920700" y="2836949"/>
            <a:ext cx="835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B348A0-E2B4-4838-9262-54ACCE0FC586}"/>
              </a:ext>
            </a:extLst>
          </p:cNvPr>
          <p:cNvSpPr txBox="1"/>
          <p:nvPr/>
        </p:nvSpPr>
        <p:spPr>
          <a:xfrm>
            <a:off x="3006644" y="3662179"/>
            <a:ext cx="617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恳请老师批评指正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1616680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1"/>
    </mc:Choice>
    <mc:Fallback>
      <p:transition spd="slow" advTm="22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7"/>
    </mc:Choice>
    <mc:Fallback>
      <p:transition spd="slow" advTm="93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04D14D14-BBAF-4F75-8D39-91AC74D4A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84975" cy="1002541"/>
          </a:xfrm>
        </p:spPr>
        <p:txBody>
          <a:bodyPr/>
          <a:lstStyle/>
          <a:p>
            <a:r>
              <a:rPr lang="zh-CN" altLang="en-US" b="0" i="0" dirty="0">
                <a:effectLst/>
                <a:latin typeface="Courier New" panose="02070309020205020404" pitchFamily="49" charset="0"/>
              </a:rPr>
              <a:t>铛铛支付是一个</a:t>
            </a:r>
            <a:r>
              <a:rPr lang="zh-CN" altLang="en-US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面向企业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的兼</a:t>
            </a:r>
            <a:r>
              <a:rPr lang="zh-CN" altLang="en-US" b="0" i="0" u="sng" dirty="0">
                <a:effectLst/>
                <a:latin typeface="Courier New" panose="02070309020205020404" pitchFamily="49" charset="0"/>
              </a:rPr>
              <a:t>信息展示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，</a:t>
            </a:r>
            <a:r>
              <a:rPr lang="zh-CN" altLang="en-US" b="0" i="0" u="sng" dirty="0">
                <a:effectLst/>
                <a:latin typeface="Courier New" panose="02070309020205020404" pitchFamily="49" charset="0"/>
              </a:rPr>
              <a:t>用户管理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等的多功能</a:t>
            </a:r>
            <a:r>
              <a:rPr lang="zh-CN" altLang="en-US" b="0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支付平台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。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51FFCA-66D6-4D0B-8815-90E4C69CE3D1}"/>
              </a:ext>
            </a:extLst>
          </p:cNvPr>
          <p:cNvSpPr txBox="1"/>
          <p:nvPr/>
        </p:nvSpPr>
        <p:spPr>
          <a:xfrm>
            <a:off x="1368566" y="4001781"/>
            <a:ext cx="3053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铛铛支付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3CFB57-2C21-4DDF-90A5-BB53B57CE58F}"/>
              </a:ext>
            </a:extLst>
          </p:cNvPr>
          <p:cNvSpPr txBox="1"/>
          <p:nvPr/>
        </p:nvSpPr>
        <p:spPr>
          <a:xfrm>
            <a:off x="5070672" y="4001781"/>
            <a:ext cx="3053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/>
              <a:t>dangpay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170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22"/>
    </mc:Choice>
    <mc:Fallback>
      <p:transition spd="slow" advTm="12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27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"/>
    </mc:Choice>
    <mc:Fallback>
      <p:transition spd="slow" advTm="36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项目功能总览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1EA0226-9125-4CBC-BC2D-ABE6FE983BFB}"/>
              </a:ext>
            </a:extLst>
          </p:cNvPr>
          <p:cNvGrpSpPr/>
          <p:nvPr/>
        </p:nvGrpSpPr>
        <p:grpSpPr>
          <a:xfrm>
            <a:off x="2357007" y="1166520"/>
            <a:ext cx="4561683" cy="5014464"/>
            <a:chOff x="2357007" y="1166520"/>
            <a:chExt cx="4561683" cy="5014464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156BBF3-D97B-4C33-94C5-086904F368AD}"/>
                </a:ext>
              </a:extLst>
            </p:cNvPr>
            <p:cNvSpPr/>
            <p:nvPr/>
          </p:nvSpPr>
          <p:spPr>
            <a:xfrm>
              <a:off x="3048657" y="3673752"/>
              <a:ext cx="453722" cy="2161406"/>
            </a:xfrm>
            <a:custGeom>
              <a:avLst/>
              <a:gdLst>
                <a:gd name="connsiteX0" fmla="*/ 0 w 453722"/>
                <a:gd name="connsiteY0" fmla="*/ 0 h 2161406"/>
                <a:gd name="connsiteX1" fmla="*/ 226861 w 453722"/>
                <a:gd name="connsiteY1" fmla="*/ 0 h 2161406"/>
                <a:gd name="connsiteX2" fmla="*/ 226861 w 453722"/>
                <a:gd name="connsiteY2" fmla="*/ 2161406 h 2161406"/>
                <a:gd name="connsiteX3" fmla="*/ 453722 w 453722"/>
                <a:gd name="connsiteY3" fmla="*/ 2161406 h 216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2161406">
                  <a:moveTo>
                    <a:pt x="0" y="0"/>
                  </a:moveTo>
                  <a:lnTo>
                    <a:pt x="226861" y="0"/>
                  </a:lnTo>
                  <a:lnTo>
                    <a:pt x="226861" y="2161406"/>
                  </a:lnTo>
                  <a:lnTo>
                    <a:pt x="453722" y="2161406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4348" tIns="1025490" rIns="184349" bIns="1025491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00" kern="120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36E2539F-62AD-4B56-8035-264E1D234F54}"/>
                </a:ext>
              </a:extLst>
            </p:cNvPr>
            <p:cNvSpPr/>
            <p:nvPr/>
          </p:nvSpPr>
          <p:spPr>
            <a:xfrm>
              <a:off x="3048657" y="3673752"/>
              <a:ext cx="453722" cy="1296844"/>
            </a:xfrm>
            <a:custGeom>
              <a:avLst/>
              <a:gdLst>
                <a:gd name="connsiteX0" fmla="*/ 0 w 453722"/>
                <a:gd name="connsiteY0" fmla="*/ 0 h 1296844"/>
                <a:gd name="connsiteX1" fmla="*/ 226861 w 453722"/>
                <a:gd name="connsiteY1" fmla="*/ 0 h 1296844"/>
                <a:gd name="connsiteX2" fmla="*/ 226861 w 453722"/>
                <a:gd name="connsiteY2" fmla="*/ 1296844 h 1296844"/>
                <a:gd name="connsiteX3" fmla="*/ 453722 w 453722"/>
                <a:gd name="connsiteY3" fmla="*/ 1296844 h 129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1296844">
                  <a:moveTo>
                    <a:pt x="0" y="0"/>
                  </a:moveTo>
                  <a:lnTo>
                    <a:pt x="226861" y="0"/>
                  </a:lnTo>
                  <a:lnTo>
                    <a:pt x="226861" y="1296844"/>
                  </a:lnTo>
                  <a:lnTo>
                    <a:pt x="453722" y="1296844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5213" tIns="614074" rIns="205213" bIns="614074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518C540-2F26-487A-A344-0CD7F1361208}"/>
                </a:ext>
              </a:extLst>
            </p:cNvPr>
            <p:cNvSpPr/>
            <p:nvPr/>
          </p:nvSpPr>
          <p:spPr>
            <a:xfrm>
              <a:off x="3048657" y="3673752"/>
              <a:ext cx="453722" cy="432281"/>
            </a:xfrm>
            <a:custGeom>
              <a:avLst/>
              <a:gdLst>
                <a:gd name="connsiteX0" fmla="*/ 0 w 453722"/>
                <a:gd name="connsiteY0" fmla="*/ 0 h 432281"/>
                <a:gd name="connsiteX1" fmla="*/ 226861 w 453722"/>
                <a:gd name="connsiteY1" fmla="*/ 0 h 432281"/>
                <a:gd name="connsiteX2" fmla="*/ 226861 w 453722"/>
                <a:gd name="connsiteY2" fmla="*/ 432281 h 432281"/>
                <a:gd name="connsiteX3" fmla="*/ 453722 w 453722"/>
                <a:gd name="connsiteY3" fmla="*/ 432281 h 4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432281">
                  <a:moveTo>
                    <a:pt x="0" y="0"/>
                  </a:moveTo>
                  <a:lnTo>
                    <a:pt x="226861" y="0"/>
                  </a:lnTo>
                  <a:lnTo>
                    <a:pt x="226861" y="432281"/>
                  </a:lnTo>
                  <a:lnTo>
                    <a:pt x="453722" y="432281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94" tIns="200474" rIns="223894" bIns="20047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EBD9132-5149-4F3C-B368-5989E6725D27}"/>
                </a:ext>
              </a:extLst>
            </p:cNvPr>
            <p:cNvSpPr/>
            <p:nvPr/>
          </p:nvSpPr>
          <p:spPr>
            <a:xfrm>
              <a:off x="3048657" y="3241471"/>
              <a:ext cx="453722" cy="432281"/>
            </a:xfrm>
            <a:custGeom>
              <a:avLst/>
              <a:gdLst>
                <a:gd name="connsiteX0" fmla="*/ 0 w 453722"/>
                <a:gd name="connsiteY0" fmla="*/ 432281 h 432281"/>
                <a:gd name="connsiteX1" fmla="*/ 226861 w 453722"/>
                <a:gd name="connsiteY1" fmla="*/ 432281 h 432281"/>
                <a:gd name="connsiteX2" fmla="*/ 226861 w 453722"/>
                <a:gd name="connsiteY2" fmla="*/ 0 h 432281"/>
                <a:gd name="connsiteX3" fmla="*/ 453722 w 453722"/>
                <a:gd name="connsiteY3" fmla="*/ 0 h 4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432281">
                  <a:moveTo>
                    <a:pt x="0" y="432281"/>
                  </a:moveTo>
                  <a:lnTo>
                    <a:pt x="226861" y="432281"/>
                  </a:lnTo>
                  <a:lnTo>
                    <a:pt x="226861" y="0"/>
                  </a:lnTo>
                  <a:lnTo>
                    <a:pt x="453722" y="0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94" tIns="200473" rIns="223894" bIns="200474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37121CA-2A7B-4CEE-946D-C4A55FE731DE}"/>
                </a:ext>
              </a:extLst>
            </p:cNvPr>
            <p:cNvSpPr/>
            <p:nvPr/>
          </p:nvSpPr>
          <p:spPr>
            <a:xfrm>
              <a:off x="3048657" y="2376908"/>
              <a:ext cx="453722" cy="1296844"/>
            </a:xfrm>
            <a:custGeom>
              <a:avLst/>
              <a:gdLst>
                <a:gd name="connsiteX0" fmla="*/ 0 w 453722"/>
                <a:gd name="connsiteY0" fmla="*/ 1296844 h 1296844"/>
                <a:gd name="connsiteX1" fmla="*/ 226861 w 453722"/>
                <a:gd name="connsiteY1" fmla="*/ 1296844 h 1296844"/>
                <a:gd name="connsiteX2" fmla="*/ 226861 w 453722"/>
                <a:gd name="connsiteY2" fmla="*/ 0 h 1296844"/>
                <a:gd name="connsiteX3" fmla="*/ 453722 w 453722"/>
                <a:gd name="connsiteY3" fmla="*/ 0 h 129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1296844">
                  <a:moveTo>
                    <a:pt x="0" y="1296844"/>
                  </a:moveTo>
                  <a:lnTo>
                    <a:pt x="226861" y="1296844"/>
                  </a:lnTo>
                  <a:lnTo>
                    <a:pt x="226861" y="0"/>
                  </a:lnTo>
                  <a:lnTo>
                    <a:pt x="453722" y="0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5213" tIns="614074" rIns="205213" bIns="614074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0902604-9253-4666-B234-0E523732E441}"/>
                </a:ext>
              </a:extLst>
            </p:cNvPr>
            <p:cNvSpPr/>
            <p:nvPr/>
          </p:nvSpPr>
          <p:spPr>
            <a:xfrm>
              <a:off x="3048657" y="1512345"/>
              <a:ext cx="453722" cy="2161406"/>
            </a:xfrm>
            <a:custGeom>
              <a:avLst/>
              <a:gdLst>
                <a:gd name="connsiteX0" fmla="*/ 0 w 453722"/>
                <a:gd name="connsiteY0" fmla="*/ 2161406 h 2161406"/>
                <a:gd name="connsiteX1" fmla="*/ 226861 w 453722"/>
                <a:gd name="connsiteY1" fmla="*/ 2161406 h 2161406"/>
                <a:gd name="connsiteX2" fmla="*/ 226861 w 453722"/>
                <a:gd name="connsiteY2" fmla="*/ 0 h 2161406"/>
                <a:gd name="connsiteX3" fmla="*/ 453722 w 453722"/>
                <a:gd name="connsiteY3" fmla="*/ 0 h 216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2161406">
                  <a:moveTo>
                    <a:pt x="0" y="2161406"/>
                  </a:moveTo>
                  <a:lnTo>
                    <a:pt x="226861" y="2161406"/>
                  </a:lnTo>
                  <a:lnTo>
                    <a:pt x="226861" y="0"/>
                  </a:lnTo>
                  <a:lnTo>
                    <a:pt x="453722" y="0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4348" tIns="1025491" rIns="184349" bIns="102549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00" kern="120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E4E400B-CA34-4D8F-A6BB-DAE3ED30DC3A}"/>
                </a:ext>
              </a:extLst>
            </p:cNvPr>
            <p:cNvSpPr/>
            <p:nvPr/>
          </p:nvSpPr>
          <p:spPr>
            <a:xfrm rot="16200000">
              <a:off x="882700" y="3327927"/>
              <a:ext cx="3640263" cy="691650"/>
            </a:xfrm>
            <a:custGeom>
              <a:avLst/>
              <a:gdLst>
                <a:gd name="connsiteX0" fmla="*/ 0 w 3640263"/>
                <a:gd name="connsiteY0" fmla="*/ 0 h 691650"/>
                <a:gd name="connsiteX1" fmla="*/ 3640263 w 3640263"/>
                <a:gd name="connsiteY1" fmla="*/ 0 h 691650"/>
                <a:gd name="connsiteX2" fmla="*/ 3640263 w 3640263"/>
                <a:gd name="connsiteY2" fmla="*/ 691650 h 691650"/>
                <a:gd name="connsiteX3" fmla="*/ 0 w 3640263"/>
                <a:gd name="connsiteY3" fmla="*/ 691650 h 691650"/>
                <a:gd name="connsiteX4" fmla="*/ 0 w 3640263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0263" h="691650">
                  <a:moveTo>
                    <a:pt x="0" y="0"/>
                  </a:moveTo>
                  <a:lnTo>
                    <a:pt x="3640263" y="0"/>
                  </a:lnTo>
                  <a:lnTo>
                    <a:pt x="3640263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399" tIns="25400" rIns="25400" bIns="25399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kern="1200" dirty="0"/>
                <a:t>铛铛支付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78BB0FE4-6306-42E4-BAF2-4027D9FEB447}"/>
                </a:ext>
              </a:extLst>
            </p:cNvPr>
            <p:cNvSpPr/>
            <p:nvPr/>
          </p:nvSpPr>
          <p:spPr>
            <a:xfrm>
              <a:off x="3502380" y="1166520"/>
              <a:ext cx="2268612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b="0" kern="1200" dirty="0"/>
                <a:t>主页</a:t>
              </a:r>
              <a:endParaRPr lang="zh-CN" altLang="en-US" sz="4000" kern="1200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1EC49B9-1EE5-4770-A906-6B9B26E9042F}"/>
                </a:ext>
              </a:extLst>
            </p:cNvPr>
            <p:cNvSpPr/>
            <p:nvPr/>
          </p:nvSpPr>
          <p:spPr>
            <a:xfrm>
              <a:off x="3502380" y="2031083"/>
              <a:ext cx="2268612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b="0" kern="1200"/>
                <a:t>群组</a:t>
              </a: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9CA1581-3085-4A08-8C06-F01601774A73}"/>
                </a:ext>
              </a:extLst>
            </p:cNvPr>
            <p:cNvSpPr/>
            <p:nvPr/>
          </p:nvSpPr>
          <p:spPr>
            <a:xfrm>
              <a:off x="3502380" y="2895646"/>
              <a:ext cx="2268612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b="0" kern="1200"/>
                <a:t>钱包</a:t>
              </a: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7A37A7C-8783-4CA0-A52E-F65EE0DE9BBB}"/>
                </a:ext>
              </a:extLst>
            </p:cNvPr>
            <p:cNvSpPr/>
            <p:nvPr/>
          </p:nvSpPr>
          <p:spPr>
            <a:xfrm>
              <a:off x="3502380" y="3760208"/>
              <a:ext cx="2268612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b="0" kern="1200"/>
                <a:t>私聊</a:t>
              </a: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AA426AF-1A76-4BD8-9AB9-E2846DDD00FE}"/>
                </a:ext>
              </a:extLst>
            </p:cNvPr>
            <p:cNvSpPr/>
            <p:nvPr/>
          </p:nvSpPr>
          <p:spPr>
            <a:xfrm>
              <a:off x="3502379" y="4624771"/>
              <a:ext cx="3416311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dirty="0"/>
                <a:t>全局</a:t>
              </a:r>
              <a:r>
                <a:rPr lang="zh-CN" altLang="en-US" sz="4000" b="0" kern="1200" dirty="0"/>
                <a:t>交易记录</a:t>
              </a: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4DEC345-FC67-453A-813D-294692B878AD}"/>
                </a:ext>
              </a:extLst>
            </p:cNvPr>
            <p:cNvSpPr/>
            <p:nvPr/>
          </p:nvSpPr>
          <p:spPr>
            <a:xfrm>
              <a:off x="3502380" y="5489334"/>
              <a:ext cx="2268612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b="0" kern="1200" dirty="0"/>
                <a:t>审计日志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8034D53-6371-476B-AB5B-7329CB84CCFC}"/>
              </a:ext>
            </a:extLst>
          </p:cNvPr>
          <p:cNvGrpSpPr/>
          <p:nvPr/>
        </p:nvGrpSpPr>
        <p:grpSpPr>
          <a:xfrm>
            <a:off x="3114533" y="4551891"/>
            <a:ext cx="6720461" cy="1715548"/>
            <a:chOff x="3114533" y="4551891"/>
            <a:chExt cx="6720461" cy="171554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5BF9CDC-F3EA-462F-A976-EE390BB773A8}"/>
                </a:ext>
              </a:extLst>
            </p:cNvPr>
            <p:cNvSpPr/>
            <p:nvPr/>
          </p:nvSpPr>
          <p:spPr>
            <a:xfrm>
              <a:off x="3114533" y="4551891"/>
              <a:ext cx="4105418" cy="1715548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56459"/>
                        <a:gd name="connsiteY0" fmla="*/ 0 h 1715548"/>
                        <a:gd name="connsiteX1" fmla="*/ 504727 w 2656459"/>
                        <a:gd name="connsiteY1" fmla="*/ 0 h 1715548"/>
                        <a:gd name="connsiteX2" fmla="*/ 956325 w 2656459"/>
                        <a:gd name="connsiteY2" fmla="*/ 0 h 1715548"/>
                        <a:gd name="connsiteX3" fmla="*/ 1540746 w 2656459"/>
                        <a:gd name="connsiteY3" fmla="*/ 0 h 1715548"/>
                        <a:gd name="connsiteX4" fmla="*/ 2045473 w 2656459"/>
                        <a:gd name="connsiteY4" fmla="*/ 0 h 1715548"/>
                        <a:gd name="connsiteX5" fmla="*/ 2656459 w 2656459"/>
                        <a:gd name="connsiteY5" fmla="*/ 0 h 1715548"/>
                        <a:gd name="connsiteX6" fmla="*/ 2656459 w 2656459"/>
                        <a:gd name="connsiteY6" fmla="*/ 606160 h 1715548"/>
                        <a:gd name="connsiteX7" fmla="*/ 2656459 w 2656459"/>
                        <a:gd name="connsiteY7" fmla="*/ 1178010 h 1715548"/>
                        <a:gd name="connsiteX8" fmla="*/ 2656459 w 2656459"/>
                        <a:gd name="connsiteY8" fmla="*/ 1715548 h 1715548"/>
                        <a:gd name="connsiteX9" fmla="*/ 2178296 w 2656459"/>
                        <a:gd name="connsiteY9" fmla="*/ 1715548 h 1715548"/>
                        <a:gd name="connsiteX10" fmla="*/ 1647005 w 2656459"/>
                        <a:gd name="connsiteY10" fmla="*/ 1715548 h 1715548"/>
                        <a:gd name="connsiteX11" fmla="*/ 1115713 w 2656459"/>
                        <a:gd name="connsiteY11" fmla="*/ 1715548 h 1715548"/>
                        <a:gd name="connsiteX12" fmla="*/ 610986 w 2656459"/>
                        <a:gd name="connsiteY12" fmla="*/ 1715548 h 1715548"/>
                        <a:gd name="connsiteX13" fmla="*/ 0 w 2656459"/>
                        <a:gd name="connsiteY13" fmla="*/ 1715548 h 1715548"/>
                        <a:gd name="connsiteX14" fmla="*/ 0 w 2656459"/>
                        <a:gd name="connsiteY14" fmla="*/ 1109388 h 1715548"/>
                        <a:gd name="connsiteX15" fmla="*/ 0 w 2656459"/>
                        <a:gd name="connsiteY15" fmla="*/ 503227 h 1715548"/>
                        <a:gd name="connsiteX16" fmla="*/ 0 w 2656459"/>
                        <a:gd name="connsiteY16" fmla="*/ 0 h 1715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656459" h="1715548" extrusionOk="0">
                          <a:moveTo>
                            <a:pt x="0" y="0"/>
                          </a:moveTo>
                          <a:cubicBezTo>
                            <a:pt x="156206" y="-1112"/>
                            <a:pt x="382454" y="37363"/>
                            <a:pt x="504727" y="0"/>
                          </a:cubicBezTo>
                          <a:cubicBezTo>
                            <a:pt x="627000" y="-37363"/>
                            <a:pt x="734139" y="31919"/>
                            <a:pt x="956325" y="0"/>
                          </a:cubicBezTo>
                          <a:cubicBezTo>
                            <a:pt x="1178511" y="-31919"/>
                            <a:pt x="1356607" y="12078"/>
                            <a:pt x="1540746" y="0"/>
                          </a:cubicBezTo>
                          <a:cubicBezTo>
                            <a:pt x="1724885" y="-12078"/>
                            <a:pt x="1871623" y="29979"/>
                            <a:pt x="2045473" y="0"/>
                          </a:cubicBezTo>
                          <a:cubicBezTo>
                            <a:pt x="2219323" y="-29979"/>
                            <a:pt x="2398716" y="52998"/>
                            <a:pt x="2656459" y="0"/>
                          </a:cubicBezTo>
                          <a:cubicBezTo>
                            <a:pt x="2708590" y="218426"/>
                            <a:pt x="2620140" y="384798"/>
                            <a:pt x="2656459" y="606160"/>
                          </a:cubicBezTo>
                          <a:cubicBezTo>
                            <a:pt x="2692778" y="827522"/>
                            <a:pt x="2643978" y="1035112"/>
                            <a:pt x="2656459" y="1178010"/>
                          </a:cubicBezTo>
                          <a:cubicBezTo>
                            <a:pt x="2668940" y="1320908"/>
                            <a:pt x="2616911" y="1601764"/>
                            <a:pt x="2656459" y="1715548"/>
                          </a:cubicBezTo>
                          <a:cubicBezTo>
                            <a:pt x="2453315" y="1730706"/>
                            <a:pt x="2350069" y="1714113"/>
                            <a:pt x="2178296" y="1715548"/>
                          </a:cubicBezTo>
                          <a:cubicBezTo>
                            <a:pt x="2006523" y="1716983"/>
                            <a:pt x="1767540" y="1654812"/>
                            <a:pt x="1647005" y="1715548"/>
                          </a:cubicBezTo>
                          <a:cubicBezTo>
                            <a:pt x="1526470" y="1776284"/>
                            <a:pt x="1298495" y="1681279"/>
                            <a:pt x="1115713" y="1715548"/>
                          </a:cubicBezTo>
                          <a:cubicBezTo>
                            <a:pt x="932931" y="1749817"/>
                            <a:pt x="764904" y="1708213"/>
                            <a:pt x="610986" y="1715548"/>
                          </a:cubicBezTo>
                          <a:cubicBezTo>
                            <a:pt x="457068" y="1722883"/>
                            <a:pt x="216712" y="1671626"/>
                            <a:pt x="0" y="1715548"/>
                          </a:cubicBezTo>
                          <a:cubicBezTo>
                            <a:pt x="-20042" y="1492258"/>
                            <a:pt x="42160" y="1235456"/>
                            <a:pt x="0" y="1109388"/>
                          </a:cubicBezTo>
                          <a:cubicBezTo>
                            <a:pt x="-42160" y="983320"/>
                            <a:pt x="22896" y="724245"/>
                            <a:pt x="0" y="503227"/>
                          </a:cubicBezTo>
                          <a:cubicBezTo>
                            <a:pt x="-22896" y="282209"/>
                            <a:pt x="34638" y="1048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6A56DC9-4D0D-4B95-A8A3-7459F9B32AFC}"/>
                </a:ext>
              </a:extLst>
            </p:cNvPr>
            <p:cNvSpPr/>
            <p:nvPr/>
          </p:nvSpPr>
          <p:spPr>
            <a:xfrm>
              <a:off x="7752006" y="5102835"/>
              <a:ext cx="2082988" cy="61366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56459"/>
                        <a:gd name="connsiteY0" fmla="*/ 0 h 1715548"/>
                        <a:gd name="connsiteX1" fmla="*/ 504727 w 2656459"/>
                        <a:gd name="connsiteY1" fmla="*/ 0 h 1715548"/>
                        <a:gd name="connsiteX2" fmla="*/ 956325 w 2656459"/>
                        <a:gd name="connsiteY2" fmla="*/ 0 h 1715548"/>
                        <a:gd name="connsiteX3" fmla="*/ 1540746 w 2656459"/>
                        <a:gd name="connsiteY3" fmla="*/ 0 h 1715548"/>
                        <a:gd name="connsiteX4" fmla="*/ 2045473 w 2656459"/>
                        <a:gd name="connsiteY4" fmla="*/ 0 h 1715548"/>
                        <a:gd name="connsiteX5" fmla="*/ 2656459 w 2656459"/>
                        <a:gd name="connsiteY5" fmla="*/ 0 h 1715548"/>
                        <a:gd name="connsiteX6" fmla="*/ 2656459 w 2656459"/>
                        <a:gd name="connsiteY6" fmla="*/ 606160 h 1715548"/>
                        <a:gd name="connsiteX7" fmla="*/ 2656459 w 2656459"/>
                        <a:gd name="connsiteY7" fmla="*/ 1178010 h 1715548"/>
                        <a:gd name="connsiteX8" fmla="*/ 2656459 w 2656459"/>
                        <a:gd name="connsiteY8" fmla="*/ 1715548 h 1715548"/>
                        <a:gd name="connsiteX9" fmla="*/ 2178296 w 2656459"/>
                        <a:gd name="connsiteY9" fmla="*/ 1715548 h 1715548"/>
                        <a:gd name="connsiteX10" fmla="*/ 1647005 w 2656459"/>
                        <a:gd name="connsiteY10" fmla="*/ 1715548 h 1715548"/>
                        <a:gd name="connsiteX11" fmla="*/ 1115713 w 2656459"/>
                        <a:gd name="connsiteY11" fmla="*/ 1715548 h 1715548"/>
                        <a:gd name="connsiteX12" fmla="*/ 610986 w 2656459"/>
                        <a:gd name="connsiteY12" fmla="*/ 1715548 h 1715548"/>
                        <a:gd name="connsiteX13" fmla="*/ 0 w 2656459"/>
                        <a:gd name="connsiteY13" fmla="*/ 1715548 h 1715548"/>
                        <a:gd name="connsiteX14" fmla="*/ 0 w 2656459"/>
                        <a:gd name="connsiteY14" fmla="*/ 1109388 h 1715548"/>
                        <a:gd name="connsiteX15" fmla="*/ 0 w 2656459"/>
                        <a:gd name="connsiteY15" fmla="*/ 503227 h 1715548"/>
                        <a:gd name="connsiteX16" fmla="*/ 0 w 2656459"/>
                        <a:gd name="connsiteY16" fmla="*/ 0 h 1715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656459" h="1715548" extrusionOk="0">
                          <a:moveTo>
                            <a:pt x="0" y="0"/>
                          </a:moveTo>
                          <a:cubicBezTo>
                            <a:pt x="156206" y="-1112"/>
                            <a:pt x="382454" y="37363"/>
                            <a:pt x="504727" y="0"/>
                          </a:cubicBezTo>
                          <a:cubicBezTo>
                            <a:pt x="627000" y="-37363"/>
                            <a:pt x="734139" y="31919"/>
                            <a:pt x="956325" y="0"/>
                          </a:cubicBezTo>
                          <a:cubicBezTo>
                            <a:pt x="1178511" y="-31919"/>
                            <a:pt x="1356607" y="12078"/>
                            <a:pt x="1540746" y="0"/>
                          </a:cubicBezTo>
                          <a:cubicBezTo>
                            <a:pt x="1724885" y="-12078"/>
                            <a:pt x="1871623" y="29979"/>
                            <a:pt x="2045473" y="0"/>
                          </a:cubicBezTo>
                          <a:cubicBezTo>
                            <a:pt x="2219323" y="-29979"/>
                            <a:pt x="2398716" y="52998"/>
                            <a:pt x="2656459" y="0"/>
                          </a:cubicBezTo>
                          <a:cubicBezTo>
                            <a:pt x="2708590" y="218426"/>
                            <a:pt x="2620140" y="384798"/>
                            <a:pt x="2656459" y="606160"/>
                          </a:cubicBezTo>
                          <a:cubicBezTo>
                            <a:pt x="2692778" y="827522"/>
                            <a:pt x="2643978" y="1035112"/>
                            <a:pt x="2656459" y="1178010"/>
                          </a:cubicBezTo>
                          <a:cubicBezTo>
                            <a:pt x="2668940" y="1320908"/>
                            <a:pt x="2616911" y="1601764"/>
                            <a:pt x="2656459" y="1715548"/>
                          </a:cubicBezTo>
                          <a:cubicBezTo>
                            <a:pt x="2453315" y="1730706"/>
                            <a:pt x="2350069" y="1714113"/>
                            <a:pt x="2178296" y="1715548"/>
                          </a:cubicBezTo>
                          <a:cubicBezTo>
                            <a:pt x="2006523" y="1716983"/>
                            <a:pt x="1767540" y="1654812"/>
                            <a:pt x="1647005" y="1715548"/>
                          </a:cubicBezTo>
                          <a:cubicBezTo>
                            <a:pt x="1526470" y="1776284"/>
                            <a:pt x="1298495" y="1681279"/>
                            <a:pt x="1115713" y="1715548"/>
                          </a:cubicBezTo>
                          <a:cubicBezTo>
                            <a:pt x="932931" y="1749817"/>
                            <a:pt x="764904" y="1708213"/>
                            <a:pt x="610986" y="1715548"/>
                          </a:cubicBezTo>
                          <a:cubicBezTo>
                            <a:pt x="457068" y="1722883"/>
                            <a:pt x="216712" y="1671626"/>
                            <a:pt x="0" y="1715548"/>
                          </a:cubicBezTo>
                          <a:cubicBezTo>
                            <a:pt x="-20042" y="1492258"/>
                            <a:pt x="42160" y="1235456"/>
                            <a:pt x="0" y="1109388"/>
                          </a:cubicBezTo>
                          <a:cubicBezTo>
                            <a:pt x="-42160" y="983320"/>
                            <a:pt x="22896" y="724245"/>
                            <a:pt x="0" y="503227"/>
                          </a:cubicBezTo>
                          <a:cubicBezTo>
                            <a:pt x="-22896" y="282209"/>
                            <a:pt x="34638" y="1048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网站管理员专用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0F96F93-99A0-440B-983E-5ECB2F23EF11}"/>
                </a:ext>
              </a:extLst>
            </p:cNvPr>
            <p:cNvCxnSpPr>
              <a:cxnSpLocks/>
              <a:stCxn id="32" idx="1"/>
              <a:endCxn id="31" idx="3"/>
            </p:cNvCxnSpPr>
            <p:nvPr/>
          </p:nvCxnSpPr>
          <p:spPr>
            <a:xfrm flipH="1">
              <a:off x="7219951" y="5409665"/>
              <a:ext cx="532055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0237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4"/>
    </mc:Choice>
    <mc:Fallback>
      <p:transition spd="slow" advTm="1102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13BB442-E916-4FF2-9A63-CCB270342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4448" y="25490"/>
            <a:ext cx="4311113" cy="680702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1B75484-9F33-46E0-BA37-7BF704A115AB}"/>
              </a:ext>
            </a:extLst>
          </p:cNvPr>
          <p:cNvSpPr txBox="1"/>
          <p:nvPr/>
        </p:nvSpPr>
        <p:spPr>
          <a:xfrm>
            <a:off x="305670" y="1947712"/>
            <a:ext cx="46031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effectLst/>
                <a:latin typeface="Courier New" panose="02070309020205020404" pitchFamily="49" charset="0"/>
              </a:rPr>
              <a:t>主页有</a:t>
            </a:r>
            <a:r>
              <a:rPr lang="zh-CN" altLang="en-US" sz="2800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注册</a:t>
            </a:r>
            <a:r>
              <a:rPr lang="zh-CN" altLang="en-US" sz="2800" b="0" i="0" dirty="0">
                <a:effectLst/>
                <a:latin typeface="Courier New" panose="02070309020205020404" pitchFamily="49" charset="0"/>
              </a:rPr>
              <a:t>，</a:t>
            </a:r>
            <a:r>
              <a:rPr lang="zh-CN" altLang="en-US" sz="2800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登录</a:t>
            </a:r>
            <a:r>
              <a:rPr lang="zh-CN" altLang="en-US" sz="2800" b="0" i="0" dirty="0">
                <a:effectLst/>
                <a:latin typeface="Courier New" panose="02070309020205020404" pitchFamily="49" charset="0"/>
              </a:rPr>
              <a:t>，</a:t>
            </a:r>
            <a:r>
              <a:rPr lang="zh-CN" altLang="en-US" sz="2800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注销</a:t>
            </a:r>
            <a:r>
              <a:rPr lang="zh-CN" altLang="en-US" sz="2800" b="0" i="0" dirty="0">
                <a:effectLst/>
                <a:latin typeface="Courier New" panose="02070309020205020404" pitchFamily="49" charset="0"/>
              </a:rPr>
              <a:t>登录，以及登录之后</a:t>
            </a:r>
            <a:r>
              <a:rPr lang="zh-CN" altLang="en-US" sz="2800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查看和修改个人信息</a:t>
            </a:r>
            <a:r>
              <a:rPr lang="zh-CN" altLang="en-US" sz="2800" b="0" i="0" dirty="0">
                <a:effectLst/>
                <a:latin typeface="Courier New" panose="02070309020205020404" pitchFamily="49" charset="0"/>
              </a:rPr>
              <a:t>的功能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716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9"/>
    </mc:Choice>
    <mc:Fallback>
      <p:transition spd="slow" advTm="497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群组页面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55A44DA-1A0E-4BBA-90C0-E01180C4D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756" y="1133344"/>
            <a:ext cx="3784915" cy="5593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797A1F4-B1BF-4E60-8368-FD8DC6605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6798" y="2032274"/>
            <a:ext cx="3129725" cy="3568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1A37F30-89BA-45BE-AEE1-9B9EAEEAC4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411" y="1113393"/>
            <a:ext cx="4178356" cy="53866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77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5"/>
    </mc:Choice>
    <mc:Fallback>
      <p:transition spd="slow" advTm="3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群组详情页面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难点亮点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2A5672-297B-44B9-AE9D-242A9F0A31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2400" r="4369" b="2936"/>
          <a:stretch/>
        </p:blipFill>
        <p:spPr>
          <a:xfrm>
            <a:off x="448887" y="1138695"/>
            <a:ext cx="4505396" cy="5461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E8450D-0246-4923-BD6C-AB01E78B7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606" y="-1005649"/>
            <a:ext cx="4771618" cy="94994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811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14"/>
    </mc:Choice>
    <mc:Fallback>
      <p:transition spd="slow" advTm="14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5|7.4|5.4|4.1|4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3.1|8.1|4.9|1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9|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6|0.7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3|4.8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1|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3|2.4|10|3|1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2026</Words>
  <Application>Microsoft Office PowerPoint</Application>
  <PresentationFormat>宽屏</PresentationFormat>
  <Paragraphs>290</Paragraphs>
  <Slides>29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Courier New</vt:lpstr>
      <vt:lpstr>Sitka Text</vt:lpstr>
      <vt:lpstr>Montserrat Light</vt:lpstr>
      <vt:lpstr>等线</vt:lpstr>
      <vt:lpstr>思源黑体 CN Medium</vt:lpstr>
      <vt:lpstr>Unispace</vt:lpstr>
      <vt:lpstr>等线 Light</vt:lpstr>
      <vt:lpstr>Novecento wide Bold</vt:lpstr>
      <vt:lpstr>Open Sans</vt:lpstr>
      <vt:lpstr>微软雅黑</vt:lpstr>
      <vt:lpstr>Arial</vt:lpstr>
      <vt:lpstr>Consolas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家楷</cp:lastModifiedBy>
  <cp:revision>55</cp:revision>
  <dcterms:created xsi:type="dcterms:W3CDTF">2022-04-30T16:30:33Z</dcterms:created>
  <dcterms:modified xsi:type="dcterms:W3CDTF">2024-05-11T09:47:47Z</dcterms:modified>
</cp:coreProperties>
</file>